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7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7357C911-2901-4944-81DA-3F0509EF3363}" type="datetimeFigureOut">
              <a:rPr lang="en-US" smtClean="0"/>
              <a:t>6/1/2017</a:t>
            </a:fld>
            <a:endParaRPr lang="en-US"/>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D6CE1D5B-CF12-4349-90A8-EA816A401DBB}" type="slidenum">
              <a:rPr lang="en-US" smtClean="0"/>
              <a:t>‹#›</a:t>
            </a:fld>
            <a:endParaRPr lang="en-US"/>
          </a:p>
        </p:txBody>
      </p:sp>
    </p:spTree>
    <p:extLst>
      <p:ext uri="{BB962C8B-B14F-4D97-AF65-F5344CB8AC3E}">
        <p14:creationId xmlns:p14="http://schemas.microsoft.com/office/powerpoint/2010/main" val="1636323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50D89A07-E8AF-4D6A-891B-41E80E026408}" type="datetimeFigureOut">
              <a:rPr lang="en-US" smtClean="0"/>
              <a:t>6/1/2017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45607F4-E510-46E8-B887-AE6CF598FC5E}" type="slidenum">
              <a:rPr lang="en-US" smtClean="0"/>
              <a:t>‹#›</a:t>
            </a:fld>
            <a:endParaRPr lang="en-US"/>
          </a:p>
        </p:txBody>
      </p:sp>
    </p:spTree>
    <p:extLst>
      <p:ext uri="{BB962C8B-B14F-4D97-AF65-F5344CB8AC3E}">
        <p14:creationId xmlns:p14="http://schemas.microsoft.com/office/powerpoint/2010/main" val="392797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1</a:t>
            </a:fld>
            <a:endParaRPr lang="en-US"/>
          </a:p>
        </p:txBody>
      </p:sp>
    </p:spTree>
    <p:extLst>
      <p:ext uri="{BB962C8B-B14F-4D97-AF65-F5344CB8AC3E}">
        <p14:creationId xmlns:p14="http://schemas.microsoft.com/office/powerpoint/2010/main" val="2920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11</a:t>
            </a:fld>
            <a:endParaRPr lang="en-US"/>
          </a:p>
        </p:txBody>
      </p:sp>
    </p:spTree>
    <p:extLst>
      <p:ext uri="{BB962C8B-B14F-4D97-AF65-F5344CB8AC3E}">
        <p14:creationId xmlns:p14="http://schemas.microsoft.com/office/powerpoint/2010/main" val="318923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12</a:t>
            </a:fld>
            <a:endParaRPr lang="en-US"/>
          </a:p>
        </p:txBody>
      </p:sp>
    </p:spTree>
    <p:extLst>
      <p:ext uri="{BB962C8B-B14F-4D97-AF65-F5344CB8AC3E}">
        <p14:creationId xmlns:p14="http://schemas.microsoft.com/office/powerpoint/2010/main" val="96841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2</a:t>
            </a:fld>
            <a:endParaRPr lang="en-US"/>
          </a:p>
        </p:txBody>
      </p:sp>
    </p:spTree>
    <p:extLst>
      <p:ext uri="{BB962C8B-B14F-4D97-AF65-F5344CB8AC3E}">
        <p14:creationId xmlns:p14="http://schemas.microsoft.com/office/powerpoint/2010/main" val="4785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3</a:t>
            </a:fld>
            <a:endParaRPr lang="en-US"/>
          </a:p>
        </p:txBody>
      </p:sp>
    </p:spTree>
    <p:extLst>
      <p:ext uri="{BB962C8B-B14F-4D97-AF65-F5344CB8AC3E}">
        <p14:creationId xmlns:p14="http://schemas.microsoft.com/office/powerpoint/2010/main" val="58290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5</a:t>
            </a:fld>
            <a:endParaRPr lang="en-US"/>
          </a:p>
        </p:txBody>
      </p:sp>
    </p:spTree>
    <p:extLst>
      <p:ext uri="{BB962C8B-B14F-4D97-AF65-F5344CB8AC3E}">
        <p14:creationId xmlns:p14="http://schemas.microsoft.com/office/powerpoint/2010/main" val="313115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6</a:t>
            </a:fld>
            <a:endParaRPr lang="en-US"/>
          </a:p>
        </p:txBody>
      </p:sp>
    </p:spTree>
    <p:extLst>
      <p:ext uri="{BB962C8B-B14F-4D97-AF65-F5344CB8AC3E}">
        <p14:creationId xmlns:p14="http://schemas.microsoft.com/office/powerpoint/2010/main" val="20117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7</a:t>
            </a:fld>
            <a:endParaRPr lang="en-US"/>
          </a:p>
        </p:txBody>
      </p:sp>
    </p:spTree>
    <p:extLst>
      <p:ext uri="{BB962C8B-B14F-4D97-AF65-F5344CB8AC3E}">
        <p14:creationId xmlns:p14="http://schemas.microsoft.com/office/powerpoint/2010/main" val="329500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8</a:t>
            </a:fld>
            <a:endParaRPr lang="en-US"/>
          </a:p>
        </p:txBody>
      </p:sp>
    </p:spTree>
    <p:extLst>
      <p:ext uri="{BB962C8B-B14F-4D97-AF65-F5344CB8AC3E}">
        <p14:creationId xmlns:p14="http://schemas.microsoft.com/office/powerpoint/2010/main" val="291218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9</a:t>
            </a:fld>
            <a:endParaRPr lang="en-US"/>
          </a:p>
        </p:txBody>
      </p:sp>
    </p:spTree>
    <p:extLst>
      <p:ext uri="{BB962C8B-B14F-4D97-AF65-F5344CB8AC3E}">
        <p14:creationId xmlns:p14="http://schemas.microsoft.com/office/powerpoint/2010/main" val="153531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607F4-E510-46E8-B887-AE6CF598FC5E}" type="slidenum">
              <a:rPr lang="en-US" smtClean="0"/>
              <a:t>10</a:t>
            </a:fld>
            <a:endParaRPr lang="en-US"/>
          </a:p>
        </p:txBody>
      </p:sp>
    </p:spTree>
    <p:extLst>
      <p:ext uri="{BB962C8B-B14F-4D97-AF65-F5344CB8AC3E}">
        <p14:creationId xmlns:p14="http://schemas.microsoft.com/office/powerpoint/2010/main" val="1597507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308487"/>
          </a:xfrm>
        </p:spPr>
        <p:txBody>
          <a:bodyPr/>
          <a:lstStyle/>
          <a:p>
            <a:r>
              <a:rPr lang="en-US" sz="4800" b="1" dirty="0" smtClean="0">
                <a:latin typeface="Candara" panose="020E0502030303020204" pitchFamily="34" charset="0"/>
              </a:rPr>
              <a:t>Tenants Union of Washington State</a:t>
            </a:r>
            <a:endParaRPr lang="en-US" sz="4800" b="1" dirty="0">
              <a:latin typeface="Candara" panose="020E0502030303020204" pitchFamily="34" charset="0"/>
            </a:endParaRPr>
          </a:p>
        </p:txBody>
      </p:sp>
      <p:sp>
        <p:nvSpPr>
          <p:cNvPr id="3" name="Subtitle 2"/>
          <p:cNvSpPr>
            <a:spLocks noGrp="1"/>
          </p:cNvSpPr>
          <p:nvPr>
            <p:ph type="subTitle" idx="1"/>
          </p:nvPr>
        </p:nvSpPr>
        <p:spPr>
          <a:xfrm>
            <a:off x="2692398" y="3605645"/>
            <a:ext cx="6815669" cy="1569028"/>
          </a:xfrm>
        </p:spPr>
        <p:txBody>
          <a:bodyPr>
            <a:normAutofit lnSpcReduction="10000"/>
          </a:bodyPr>
          <a:lstStyle/>
          <a:p>
            <a:r>
              <a:rPr lang="en-US" b="1" i="1" dirty="0" smtClean="0">
                <a:latin typeface="Candara" panose="020E0502030303020204" pitchFamily="34" charset="0"/>
              </a:rPr>
              <a:t>Spokane Homeless Coalition</a:t>
            </a:r>
          </a:p>
          <a:p>
            <a:r>
              <a:rPr lang="en-US" b="1" i="1" dirty="0" smtClean="0">
                <a:latin typeface="Candara" panose="020E0502030303020204" pitchFamily="34" charset="0"/>
              </a:rPr>
              <a:t>June 1, 2017</a:t>
            </a:r>
          </a:p>
          <a:p>
            <a:r>
              <a:rPr lang="en-US" b="1" i="1" dirty="0" smtClean="0">
                <a:latin typeface="Candara" panose="020E0502030303020204" pitchFamily="34" charset="0"/>
              </a:rPr>
              <a:t>“Preventing Homelessness Through Housing Stability      and Tenant Protection”</a:t>
            </a:r>
            <a:endParaRPr lang="en-US" b="1" i="1" dirty="0">
              <a:latin typeface="Candara" panose="020E0502030303020204" pitchFamily="34" charset="0"/>
            </a:endParaRPr>
          </a:p>
        </p:txBody>
      </p:sp>
    </p:spTree>
    <p:extLst>
      <p:ext uri="{BB962C8B-B14F-4D97-AF65-F5344CB8AC3E}">
        <p14:creationId xmlns:p14="http://schemas.microsoft.com/office/powerpoint/2010/main" val="12595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Moving Toward Housing Justice (cont.)</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Candara" panose="020E0502030303020204" pitchFamily="34" charset="0"/>
              </a:rPr>
              <a:t>Allow tenants more time to pay move in costs</a:t>
            </a:r>
          </a:p>
          <a:p>
            <a:pPr lvl="1"/>
            <a:r>
              <a:rPr lang="en-US" b="1" dirty="0" smtClean="0">
                <a:latin typeface="Candara" panose="020E0502030303020204" pitchFamily="34" charset="0"/>
              </a:rPr>
              <a:t>There are no laws limiting fees and deposits required to move in</a:t>
            </a:r>
          </a:p>
          <a:p>
            <a:pPr lvl="1"/>
            <a:r>
              <a:rPr lang="en-US" b="1" dirty="0" smtClean="0">
                <a:latin typeface="Candara" panose="020E0502030303020204" pitchFamily="34" charset="0"/>
              </a:rPr>
              <a:t>Low vacancy rate is causing an increase in monthly rent</a:t>
            </a:r>
          </a:p>
          <a:p>
            <a:pPr lvl="1"/>
            <a:r>
              <a:rPr lang="en-US" b="1" dirty="0" smtClean="0">
                <a:latin typeface="Candara" panose="020E0502030303020204" pitchFamily="34" charset="0"/>
              </a:rPr>
              <a:t>Excessive move in costs lead to increased homelessness</a:t>
            </a:r>
          </a:p>
          <a:p>
            <a:r>
              <a:rPr lang="en-US" b="1" dirty="0" smtClean="0">
                <a:latin typeface="Candara" panose="020E0502030303020204" pitchFamily="34" charset="0"/>
              </a:rPr>
              <a:t>Allow more notice when rent is increased more than 10</a:t>
            </a:r>
            <a:r>
              <a:rPr lang="en-US" b="1" dirty="0" smtClean="0">
                <a:latin typeface="Candara" panose="020E0502030303020204" pitchFamily="34" charset="0"/>
              </a:rPr>
              <a:t>%</a:t>
            </a:r>
          </a:p>
          <a:p>
            <a:pPr lvl="1"/>
            <a:r>
              <a:rPr lang="en-US" b="1" dirty="0">
                <a:latin typeface="Candara" panose="020E0502030303020204" pitchFamily="34" charset="0"/>
              </a:rPr>
              <a:t>Rent is on the increase in Spokane due to severe shortage of rental housing</a:t>
            </a:r>
          </a:p>
          <a:p>
            <a:pPr lvl="1"/>
            <a:r>
              <a:rPr lang="en-US" b="1">
                <a:latin typeface="Candara" panose="020E0502030303020204" pitchFamily="34" charset="0"/>
              </a:rPr>
              <a:t>Tenants occupying an entire building are being served 20 day notices to move to upgrade units and increase rent</a:t>
            </a:r>
          </a:p>
          <a:p>
            <a:r>
              <a:rPr lang="en-US" b="1" smtClean="0">
                <a:latin typeface="Candara" panose="020E0502030303020204" pitchFamily="34" charset="0"/>
              </a:rPr>
              <a:t>Ending </a:t>
            </a:r>
            <a:r>
              <a:rPr lang="en-US" b="1" dirty="0" smtClean="0">
                <a:latin typeface="Candara" panose="020E0502030303020204" pitchFamily="34" charset="0"/>
              </a:rPr>
              <a:t>discrimination against tenants with a criminal background</a:t>
            </a:r>
            <a:r>
              <a:rPr lang="en-US" b="1" dirty="0" smtClean="0">
                <a:latin typeface="Candara" panose="020E0502030303020204" pitchFamily="34" charset="0"/>
              </a:rPr>
              <a:t> </a:t>
            </a:r>
            <a:endParaRPr lang="en-US" b="1" dirty="0" smtClean="0">
              <a:latin typeface="Candara" panose="020E0502030303020204" pitchFamily="34" charset="0"/>
            </a:endParaRPr>
          </a:p>
        </p:txBody>
      </p:sp>
    </p:spTree>
    <p:extLst>
      <p:ext uri="{BB962C8B-B14F-4D97-AF65-F5344CB8AC3E}">
        <p14:creationId xmlns:p14="http://schemas.microsoft.com/office/powerpoint/2010/main" val="243629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79177"/>
          </a:xfrm>
        </p:spPr>
        <p:txBody>
          <a:bodyPr/>
          <a:lstStyle/>
          <a:p>
            <a:r>
              <a:rPr lang="en-US" b="1" dirty="0" smtClean="0">
                <a:latin typeface="Candara" panose="020E0502030303020204" pitchFamily="34" charset="0"/>
              </a:rPr>
              <a:t>City of Spokane and Rental Housing</a:t>
            </a:r>
            <a:endParaRPr lang="en-US" b="1" dirty="0">
              <a:latin typeface="Candara" panose="020E0502030303020204" pitchFamily="34" charset="0"/>
            </a:endParaRPr>
          </a:p>
        </p:txBody>
      </p:sp>
      <p:sp>
        <p:nvSpPr>
          <p:cNvPr id="3" name="Content Placeholder 2"/>
          <p:cNvSpPr>
            <a:spLocks noGrp="1"/>
          </p:cNvSpPr>
          <p:nvPr>
            <p:ph idx="1"/>
          </p:nvPr>
        </p:nvSpPr>
        <p:spPr>
          <a:xfrm>
            <a:off x="1295401" y="2473036"/>
            <a:ext cx="9601196" cy="3402832"/>
          </a:xfrm>
        </p:spPr>
        <p:txBody>
          <a:bodyPr>
            <a:normAutofit fontScale="92500" lnSpcReduction="10000"/>
          </a:bodyPr>
          <a:lstStyle/>
          <a:p>
            <a:r>
              <a:rPr lang="en-US" b="1" dirty="0" smtClean="0">
                <a:latin typeface="Candara" panose="020E0502030303020204" pitchFamily="34" charset="0"/>
              </a:rPr>
              <a:t>Housing Quality Workgroup- Community Forums</a:t>
            </a:r>
          </a:p>
          <a:p>
            <a:pPr lvl="1"/>
            <a:r>
              <a:rPr lang="en-US" b="1" dirty="0" smtClean="0">
                <a:latin typeface="Candara" panose="020E0502030303020204" pitchFamily="34" charset="0"/>
              </a:rPr>
              <a:t>Northeast Community Center: Tuesday, June 13, 2017, 4:00-6:00 p.m.</a:t>
            </a:r>
          </a:p>
          <a:p>
            <a:pPr lvl="1"/>
            <a:r>
              <a:rPr lang="en-US" b="1" dirty="0" smtClean="0">
                <a:latin typeface="Candara" panose="020E0502030303020204" pitchFamily="34" charset="0"/>
              </a:rPr>
              <a:t>West Central Community Center: Wednesday, June 14, 4:00-6:00 p.m.</a:t>
            </a:r>
          </a:p>
          <a:p>
            <a:pPr lvl="1"/>
            <a:r>
              <a:rPr lang="en-US" b="1" dirty="0" smtClean="0">
                <a:latin typeface="Candara" panose="020E0502030303020204" pitchFamily="34" charset="0"/>
              </a:rPr>
              <a:t>East Side Library: Thursday, June 15, 4:00-6:00 p.m.</a:t>
            </a:r>
          </a:p>
          <a:p>
            <a:pPr lvl="1"/>
            <a:r>
              <a:rPr lang="en-US" b="1" dirty="0" smtClean="0">
                <a:latin typeface="Candara" panose="020E0502030303020204" pitchFamily="34" charset="0"/>
              </a:rPr>
              <a:t>Housing Forum: Thursday, June 29, Location TBD, 2:00-4:30 p.m.</a:t>
            </a:r>
          </a:p>
          <a:p>
            <a:r>
              <a:rPr lang="en-US" b="1" dirty="0" smtClean="0">
                <a:latin typeface="Candara" panose="020E0502030303020204" pitchFamily="34" charset="0"/>
              </a:rPr>
              <a:t>Mayor’s Task Force on Affordable and Quality Housing</a:t>
            </a:r>
          </a:p>
          <a:p>
            <a:r>
              <a:rPr lang="en-US" b="1" dirty="0" smtClean="0">
                <a:latin typeface="Candara" panose="020E0502030303020204" pitchFamily="34" charset="0"/>
              </a:rPr>
              <a:t>Spokane City Councilmembers Karen Stratton and Amber </a:t>
            </a:r>
            <a:r>
              <a:rPr lang="en-US" b="1" dirty="0" err="1" smtClean="0">
                <a:latin typeface="Candara" panose="020E0502030303020204" pitchFamily="34" charset="0"/>
              </a:rPr>
              <a:t>Waldref</a:t>
            </a:r>
            <a:endParaRPr lang="en-US" b="1" dirty="0" smtClean="0">
              <a:latin typeface="Candara" panose="020E0502030303020204" pitchFamily="34" charset="0"/>
            </a:endParaRPr>
          </a:p>
          <a:p>
            <a:r>
              <a:rPr lang="en-US" b="1" dirty="0" smtClean="0">
                <a:latin typeface="Candara" panose="020E0502030303020204" pitchFamily="34" charset="0"/>
              </a:rPr>
              <a:t>Spokane Human Rights Commission</a:t>
            </a:r>
          </a:p>
          <a:p>
            <a:endParaRPr lang="en-US" b="1" dirty="0" smtClean="0">
              <a:latin typeface="Candara" panose="020E0502030303020204" pitchFamily="34" charset="0"/>
            </a:endParaRPr>
          </a:p>
        </p:txBody>
      </p:sp>
    </p:spTree>
    <p:extLst>
      <p:ext uri="{BB962C8B-B14F-4D97-AF65-F5344CB8AC3E}">
        <p14:creationId xmlns:p14="http://schemas.microsoft.com/office/powerpoint/2010/main" val="427464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ndara" panose="020E0502030303020204" pitchFamily="34" charset="0"/>
              </a:rPr>
              <a:t>TU Walk-in Clinics, Hotline &amp; Monthly Tenant Meetings</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lnSpcReduction="10000"/>
          </a:bodyPr>
          <a:lstStyle/>
          <a:p>
            <a:pPr marL="457200" lvl="1" indent="0">
              <a:buNone/>
            </a:pPr>
            <a:r>
              <a:rPr lang="en-US" sz="2400" b="1" dirty="0" smtClean="0">
                <a:latin typeface="Candara" panose="020E0502030303020204" pitchFamily="34" charset="0"/>
              </a:rPr>
              <a:t>Walk-In Tenant Education Clinics:</a:t>
            </a:r>
          </a:p>
          <a:p>
            <a:pPr lvl="1"/>
            <a:r>
              <a:rPr lang="en-US" b="1" dirty="0" smtClean="0">
                <a:latin typeface="Candara" panose="020E0502030303020204" pitchFamily="34" charset="0"/>
              </a:rPr>
              <a:t>Every Tuesday, American Indian Community Center at E. 610 North Foothills Drive 1:30-3:30 p.m.</a:t>
            </a:r>
          </a:p>
          <a:p>
            <a:pPr lvl="1"/>
            <a:r>
              <a:rPr lang="en-US" b="1" dirty="0" smtClean="0">
                <a:latin typeface="Candara" panose="020E0502030303020204" pitchFamily="34" charset="0"/>
              </a:rPr>
              <a:t>2</a:t>
            </a:r>
            <a:r>
              <a:rPr lang="en-US" b="1" baseline="30000" dirty="0" smtClean="0">
                <a:latin typeface="Candara" panose="020E0502030303020204" pitchFamily="34" charset="0"/>
              </a:rPr>
              <a:t>nd</a:t>
            </a:r>
            <a:r>
              <a:rPr lang="en-US" b="1" dirty="0" smtClean="0">
                <a:latin typeface="Candara" panose="020E0502030303020204" pitchFamily="34" charset="0"/>
              </a:rPr>
              <a:t> and 4</a:t>
            </a:r>
            <a:r>
              <a:rPr lang="en-US" b="1" baseline="30000" dirty="0" smtClean="0">
                <a:latin typeface="Candara" panose="020E0502030303020204" pitchFamily="34" charset="0"/>
              </a:rPr>
              <a:t>th</a:t>
            </a:r>
            <a:r>
              <a:rPr lang="en-US" b="1" dirty="0" smtClean="0">
                <a:latin typeface="Candara" panose="020E0502030303020204" pitchFamily="34" charset="0"/>
              </a:rPr>
              <a:t> Wednesdays, Valley Partners E. 10649 Broadway 1:30-3:30 p.m.</a:t>
            </a:r>
          </a:p>
          <a:p>
            <a:pPr lvl="1"/>
            <a:r>
              <a:rPr lang="en-US" b="1" dirty="0" smtClean="0">
                <a:latin typeface="Candara" panose="020E0502030303020204" pitchFamily="34" charset="0"/>
              </a:rPr>
              <a:t>Every Thursday, HFCA W. 19 Pacific Ave 1:30- 3:30 p.m.</a:t>
            </a:r>
          </a:p>
          <a:p>
            <a:pPr marL="457200" lvl="1" indent="0">
              <a:buNone/>
            </a:pPr>
            <a:r>
              <a:rPr lang="en-US" sz="2400" b="1" dirty="0" smtClean="0">
                <a:latin typeface="Candara" panose="020E0502030303020204" pitchFamily="34" charset="0"/>
              </a:rPr>
              <a:t>Tenant Rights Hotline: 1-206-723-0500</a:t>
            </a:r>
          </a:p>
          <a:p>
            <a:pPr marL="457200" lvl="1" indent="0">
              <a:buNone/>
            </a:pPr>
            <a:r>
              <a:rPr lang="en-US" sz="2400" b="1" dirty="0" smtClean="0">
                <a:latin typeface="Candara" panose="020E0502030303020204" pitchFamily="34" charset="0"/>
              </a:rPr>
              <a:t>Next Monthly Tenant Meeting: June 21, 2017 5:30 p.m. Community Building Lobby W. 35 Main Ave.</a:t>
            </a:r>
          </a:p>
          <a:p>
            <a:pPr marL="457200" lvl="1" indent="0">
              <a:buNone/>
            </a:pPr>
            <a:endParaRPr lang="en-US" b="1" dirty="0" smtClean="0">
              <a:latin typeface="Candara" panose="020E0502030303020204" pitchFamily="34" charset="0"/>
            </a:endParaRPr>
          </a:p>
          <a:p>
            <a:endParaRPr lang="en-US" b="1" dirty="0">
              <a:latin typeface="Candara" panose="020E0502030303020204" pitchFamily="34" charset="0"/>
            </a:endParaRPr>
          </a:p>
        </p:txBody>
      </p:sp>
    </p:spTree>
    <p:extLst>
      <p:ext uri="{BB962C8B-B14F-4D97-AF65-F5344CB8AC3E}">
        <p14:creationId xmlns:p14="http://schemas.microsoft.com/office/powerpoint/2010/main" val="10645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ndara" panose="020E0502030303020204" pitchFamily="34" charset="0"/>
              </a:rPr>
              <a:t>Thank You!</a:t>
            </a:r>
            <a:endParaRPr lang="en-US" sz="4800"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r>
              <a:rPr lang="en-US" sz="3200" b="1" dirty="0" smtClean="0">
                <a:latin typeface="Candara" panose="020E0502030303020204" pitchFamily="34" charset="0"/>
              </a:rPr>
              <a:t>For More Information:</a:t>
            </a:r>
          </a:p>
          <a:p>
            <a:pPr lvl="2"/>
            <a:r>
              <a:rPr lang="en-US" sz="2600" b="1" dirty="0" smtClean="0">
                <a:latin typeface="Candara" panose="020E0502030303020204" pitchFamily="34" charset="0"/>
              </a:rPr>
              <a:t>Terri Anderson, Community Organizer, Tenants Union of Washington State, (509) 464-7620  terria@tenantsunion.org</a:t>
            </a:r>
            <a:endParaRPr lang="en-US" sz="2600" b="1" dirty="0">
              <a:latin typeface="Candara" panose="020E0502030303020204" pitchFamily="34" charset="0"/>
            </a:endParaRPr>
          </a:p>
        </p:txBody>
      </p:sp>
    </p:spTree>
    <p:extLst>
      <p:ext uri="{BB962C8B-B14F-4D97-AF65-F5344CB8AC3E}">
        <p14:creationId xmlns:p14="http://schemas.microsoft.com/office/powerpoint/2010/main" val="428703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History and Mission of the TU</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b="1" dirty="0" smtClean="0">
                <a:latin typeface="Candara" panose="020E0502030303020204" pitchFamily="34" charset="0"/>
              </a:rPr>
              <a:t>Founded in 1977 – Look for our 40</a:t>
            </a:r>
            <a:r>
              <a:rPr lang="en-US" b="1" baseline="30000" dirty="0" smtClean="0">
                <a:latin typeface="Candara" panose="020E0502030303020204" pitchFamily="34" charset="0"/>
              </a:rPr>
              <a:t>th</a:t>
            </a:r>
            <a:r>
              <a:rPr lang="en-US" b="1" dirty="0" smtClean="0">
                <a:latin typeface="Candara" panose="020E0502030303020204" pitchFamily="34" charset="0"/>
              </a:rPr>
              <a:t> Birthday Celebration in the Fall</a:t>
            </a:r>
          </a:p>
          <a:p>
            <a:r>
              <a:rPr lang="en-US" b="1" dirty="0" smtClean="0">
                <a:latin typeface="Candara" panose="020E0502030303020204" pitchFamily="34" charset="0"/>
              </a:rPr>
              <a:t>Mission Statement</a:t>
            </a:r>
          </a:p>
          <a:p>
            <a:r>
              <a:rPr lang="en-US" b="1" dirty="0" smtClean="0">
                <a:latin typeface="Candara" panose="020E0502030303020204" pitchFamily="34" charset="0"/>
              </a:rPr>
              <a:t>Tenant education and organizing</a:t>
            </a:r>
          </a:p>
          <a:p>
            <a:pPr lvl="1"/>
            <a:r>
              <a:rPr lang="en-US" b="1" dirty="0" smtClean="0">
                <a:latin typeface="Candara" panose="020E0502030303020204" pitchFamily="34" charset="0"/>
              </a:rPr>
              <a:t>Walk-In Tenant Education Clinics and Tenants’ Rights Hotline</a:t>
            </a:r>
          </a:p>
          <a:p>
            <a:pPr lvl="1"/>
            <a:r>
              <a:rPr lang="en-US" b="1" dirty="0" smtClean="0">
                <a:latin typeface="Candara" panose="020E0502030303020204" pitchFamily="34" charset="0"/>
              </a:rPr>
              <a:t>HUD Project Based Housing Tenants</a:t>
            </a:r>
          </a:p>
          <a:p>
            <a:pPr lvl="1"/>
            <a:r>
              <a:rPr lang="en-US" b="1" dirty="0" smtClean="0">
                <a:latin typeface="Candara" panose="020E0502030303020204" pitchFamily="34" charset="0"/>
              </a:rPr>
              <a:t>Local, State and Federal Rental Housing Policies</a:t>
            </a:r>
            <a:endParaRPr lang="en-US" b="1" dirty="0">
              <a:latin typeface="Candara" panose="020E0502030303020204" pitchFamily="34" charset="0"/>
            </a:endParaRPr>
          </a:p>
          <a:p>
            <a:pPr marL="457200" lvl="1" indent="0">
              <a:buNone/>
            </a:pPr>
            <a:endParaRPr lang="en-US" b="1" dirty="0" smtClean="0">
              <a:latin typeface="Candara" panose="020E0502030303020204" pitchFamily="34" charset="0"/>
            </a:endParaRPr>
          </a:p>
        </p:txBody>
      </p:sp>
    </p:spTree>
    <p:extLst>
      <p:ext uri="{BB962C8B-B14F-4D97-AF65-F5344CB8AC3E}">
        <p14:creationId xmlns:p14="http://schemas.microsoft.com/office/powerpoint/2010/main" val="95036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44095"/>
          </a:xfrm>
        </p:spPr>
        <p:txBody>
          <a:bodyPr/>
          <a:lstStyle/>
          <a:p>
            <a:r>
              <a:rPr lang="en-US" b="1" dirty="0" smtClean="0">
                <a:latin typeface="Candara" panose="020E0502030303020204" pitchFamily="34" charset="0"/>
              </a:rPr>
              <a:t>Spokane Tenant Issues</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lnSpcReduction="10000"/>
          </a:bodyPr>
          <a:lstStyle/>
          <a:p>
            <a:r>
              <a:rPr lang="en-US" b="1" dirty="0" smtClean="0">
                <a:latin typeface="Candara" panose="020E0502030303020204" pitchFamily="34" charset="0"/>
              </a:rPr>
              <a:t>45% of Spokane residents </a:t>
            </a:r>
            <a:r>
              <a:rPr lang="en-US" b="1" dirty="0">
                <a:latin typeface="Candara" panose="020E0502030303020204" pitchFamily="34" charset="0"/>
              </a:rPr>
              <a:t>r</a:t>
            </a:r>
            <a:r>
              <a:rPr lang="en-US" b="1" dirty="0" smtClean="0">
                <a:latin typeface="Candara" panose="020E0502030303020204" pitchFamily="34" charset="0"/>
              </a:rPr>
              <a:t>ent </a:t>
            </a:r>
            <a:r>
              <a:rPr lang="en-US" b="1" dirty="0">
                <a:latin typeface="Candara" panose="020E0502030303020204" pitchFamily="34" charset="0"/>
              </a:rPr>
              <a:t>t</a:t>
            </a:r>
            <a:r>
              <a:rPr lang="en-US" b="1" dirty="0" smtClean="0">
                <a:latin typeface="Candara" panose="020E0502030303020204" pitchFamily="34" charset="0"/>
              </a:rPr>
              <a:t>heir </a:t>
            </a:r>
            <a:r>
              <a:rPr lang="en-US" b="1" dirty="0">
                <a:latin typeface="Candara" panose="020E0502030303020204" pitchFamily="34" charset="0"/>
              </a:rPr>
              <a:t>h</a:t>
            </a:r>
            <a:r>
              <a:rPr lang="en-US" b="1" dirty="0" smtClean="0">
                <a:latin typeface="Candara" panose="020E0502030303020204" pitchFamily="34" charset="0"/>
              </a:rPr>
              <a:t>ome, of those 47% pay more than 30% of monthly income on rent Many P. (U.S. Census)</a:t>
            </a:r>
          </a:p>
          <a:p>
            <a:r>
              <a:rPr lang="en-US" b="1" dirty="0" smtClean="0">
                <a:latin typeface="Candara" panose="020E0502030303020204" pitchFamily="34" charset="0"/>
              </a:rPr>
              <a:t>Vacancy rate for rental </a:t>
            </a:r>
            <a:r>
              <a:rPr lang="en-US" b="1" dirty="0">
                <a:latin typeface="Candara" panose="020E0502030303020204" pitchFamily="34" charset="0"/>
              </a:rPr>
              <a:t>h</a:t>
            </a:r>
            <a:r>
              <a:rPr lang="en-US" b="1" dirty="0" smtClean="0">
                <a:latin typeface="Candara" panose="020E0502030303020204" pitchFamily="34" charset="0"/>
              </a:rPr>
              <a:t>ousing in Spokane is less than 1%, 0% in subsidized </a:t>
            </a:r>
            <a:r>
              <a:rPr lang="en-US" b="1" dirty="0">
                <a:latin typeface="Candara" panose="020E0502030303020204" pitchFamily="34" charset="0"/>
              </a:rPr>
              <a:t>h</a:t>
            </a:r>
            <a:r>
              <a:rPr lang="en-US" b="1" dirty="0" smtClean="0">
                <a:latin typeface="Candara" panose="020E0502030303020204" pitchFamily="34" charset="0"/>
              </a:rPr>
              <a:t>ousing</a:t>
            </a:r>
          </a:p>
          <a:p>
            <a:r>
              <a:rPr lang="en-US" b="1" dirty="0" smtClean="0">
                <a:latin typeface="Candara" panose="020E0502030303020204" pitchFamily="34" charset="0"/>
              </a:rPr>
              <a:t>Over 75% of rental </a:t>
            </a:r>
            <a:r>
              <a:rPr lang="en-US" b="1" dirty="0">
                <a:latin typeface="Candara" panose="020E0502030303020204" pitchFamily="34" charset="0"/>
              </a:rPr>
              <a:t>h</a:t>
            </a:r>
            <a:r>
              <a:rPr lang="en-US" b="1" dirty="0" smtClean="0">
                <a:latin typeface="Candara" panose="020E0502030303020204" pitchFamily="34" charset="0"/>
              </a:rPr>
              <a:t>ousing is over 80 years </a:t>
            </a:r>
            <a:r>
              <a:rPr lang="en-US" b="1" dirty="0">
                <a:latin typeface="Candara" panose="020E0502030303020204" pitchFamily="34" charset="0"/>
              </a:rPr>
              <a:t>o</a:t>
            </a:r>
            <a:r>
              <a:rPr lang="en-US" b="1" dirty="0" smtClean="0">
                <a:latin typeface="Candara" panose="020E0502030303020204" pitchFamily="34" charset="0"/>
              </a:rPr>
              <a:t>ld. (city of Spokane data)</a:t>
            </a:r>
          </a:p>
          <a:p>
            <a:r>
              <a:rPr lang="en-US" b="1" dirty="0" smtClean="0">
                <a:latin typeface="Candara" panose="020E0502030303020204" pitchFamily="34" charset="0"/>
              </a:rPr>
              <a:t>No rental </a:t>
            </a:r>
            <a:r>
              <a:rPr lang="en-US" b="1" dirty="0">
                <a:latin typeface="Candara" panose="020E0502030303020204" pitchFamily="34" charset="0"/>
              </a:rPr>
              <a:t>r</a:t>
            </a:r>
            <a:r>
              <a:rPr lang="en-US" b="1" dirty="0" smtClean="0">
                <a:latin typeface="Candara" panose="020E0502030303020204" pitchFamily="34" charset="0"/>
              </a:rPr>
              <a:t>egistry or inspection in Spokane.</a:t>
            </a:r>
          </a:p>
          <a:p>
            <a:r>
              <a:rPr lang="en-US" b="1" dirty="0" smtClean="0">
                <a:latin typeface="Candara" panose="020E0502030303020204" pitchFamily="34" charset="0"/>
              </a:rPr>
              <a:t>No regulation of fair market rental housing conditions and/or costs</a:t>
            </a:r>
          </a:p>
          <a:p>
            <a:pPr marL="0" indent="0">
              <a:buNone/>
            </a:pPr>
            <a:endParaRPr lang="en-US" b="1" dirty="0">
              <a:latin typeface="Candara" panose="020E0502030303020204" pitchFamily="34" charset="0"/>
            </a:endParaRPr>
          </a:p>
          <a:p>
            <a:endParaRPr lang="en-US" b="1" dirty="0" smtClean="0">
              <a:latin typeface="Candara" panose="020E0502030303020204" pitchFamily="34" charset="0"/>
            </a:endParaRPr>
          </a:p>
          <a:p>
            <a:endParaRPr lang="en-US" b="1" dirty="0">
              <a:latin typeface="Candara" panose="020E0502030303020204" pitchFamily="34" charset="0"/>
            </a:endParaRPr>
          </a:p>
          <a:p>
            <a:endParaRPr lang="en-US" b="1" dirty="0" smtClean="0">
              <a:latin typeface="Candara" panose="020E0502030303020204" pitchFamily="34" charset="0"/>
            </a:endParaRPr>
          </a:p>
          <a:p>
            <a:endParaRPr lang="en-US" b="1" dirty="0" smtClean="0">
              <a:latin typeface="Candara" panose="020E0502030303020204" pitchFamily="34" charset="0"/>
            </a:endParaRPr>
          </a:p>
          <a:p>
            <a:endParaRPr lang="en-US" b="1" dirty="0">
              <a:latin typeface="Candara" panose="020E0502030303020204" pitchFamily="34" charset="0"/>
            </a:endParaRPr>
          </a:p>
        </p:txBody>
      </p:sp>
    </p:spTree>
    <p:extLst>
      <p:ext uri="{BB962C8B-B14F-4D97-AF65-F5344CB8AC3E}">
        <p14:creationId xmlns:p14="http://schemas.microsoft.com/office/powerpoint/2010/main" val="357080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Spokane Tenant </a:t>
            </a:r>
            <a:r>
              <a:rPr lang="en-US" b="1" dirty="0" smtClean="0">
                <a:latin typeface="Candara" panose="020E0502030303020204" pitchFamily="34" charset="0"/>
              </a:rPr>
              <a:t>Issues (cont.)</a:t>
            </a:r>
            <a:endParaRPr lang="en-US" dirty="0"/>
          </a:p>
        </p:txBody>
      </p:sp>
      <p:sp>
        <p:nvSpPr>
          <p:cNvPr id="3" name="Content Placeholder 2"/>
          <p:cNvSpPr>
            <a:spLocks noGrp="1"/>
          </p:cNvSpPr>
          <p:nvPr>
            <p:ph idx="1"/>
          </p:nvPr>
        </p:nvSpPr>
        <p:spPr/>
        <p:txBody>
          <a:bodyPr>
            <a:normAutofit lnSpcReduction="10000"/>
          </a:bodyPr>
          <a:lstStyle/>
          <a:p>
            <a:r>
              <a:rPr lang="en-US" b="1" dirty="0">
                <a:latin typeface="Candara" panose="020E0502030303020204" pitchFamily="34" charset="0"/>
              </a:rPr>
              <a:t>Little safety net and resources for at-risk and low income tenants</a:t>
            </a:r>
          </a:p>
          <a:p>
            <a:pPr lvl="1"/>
            <a:r>
              <a:rPr lang="en-US" b="1" dirty="0" smtClean="0">
                <a:latin typeface="Candara" panose="020E0502030303020204" pitchFamily="34" charset="0"/>
              </a:rPr>
              <a:t>Limited rental assistance</a:t>
            </a:r>
          </a:p>
          <a:p>
            <a:pPr lvl="1"/>
            <a:r>
              <a:rPr lang="en-US" b="1" dirty="0" smtClean="0">
                <a:latin typeface="Candara" panose="020E0502030303020204" pitchFamily="34" charset="0"/>
              </a:rPr>
              <a:t>Limited relocation assistance</a:t>
            </a:r>
          </a:p>
          <a:p>
            <a:r>
              <a:rPr lang="en-US" b="1" dirty="0" smtClean="0">
                <a:latin typeface="Candara" panose="020E0502030303020204" pitchFamily="34" charset="0"/>
              </a:rPr>
              <a:t>Landlords </a:t>
            </a:r>
            <a:r>
              <a:rPr lang="en-US" b="1" dirty="0">
                <a:latin typeface="Candara" panose="020E0502030303020204" pitchFamily="34" charset="0"/>
              </a:rPr>
              <a:t>living outside of Spokane, difficult to contact and respond.</a:t>
            </a:r>
          </a:p>
          <a:p>
            <a:r>
              <a:rPr lang="en-US" b="1" dirty="0">
                <a:latin typeface="Candara" panose="020E0502030303020204" pitchFamily="34" charset="0"/>
              </a:rPr>
              <a:t>High poverty rate and not enough affordable housing programs. </a:t>
            </a:r>
            <a:endParaRPr lang="en-US" b="1" dirty="0" smtClean="0">
              <a:latin typeface="Candara" panose="020E0502030303020204" pitchFamily="34" charset="0"/>
            </a:endParaRPr>
          </a:p>
          <a:p>
            <a:pPr lvl="1"/>
            <a:r>
              <a:rPr lang="en-US" b="1" dirty="0" smtClean="0">
                <a:latin typeface="Candara" panose="020E0502030303020204" pitchFamily="34" charset="0"/>
              </a:rPr>
              <a:t>Due to limited funding only 12 out of 100 tenants who are otherwise eligible for housing subsidies receive them leaving 88% to live in market rate “affordable” housing. (Spokane Low Income Housing Consortium)</a:t>
            </a:r>
            <a:endParaRPr lang="en-US" b="1" dirty="0">
              <a:latin typeface="Candara" panose="020E0502030303020204" pitchFamily="34" charset="0"/>
            </a:endParaRPr>
          </a:p>
        </p:txBody>
      </p:sp>
    </p:spTree>
    <p:extLst>
      <p:ext uri="{BB962C8B-B14F-4D97-AF65-F5344CB8AC3E}">
        <p14:creationId xmlns:p14="http://schemas.microsoft.com/office/powerpoint/2010/main" val="10044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Common Tenant Concerns in Spokane</a:t>
            </a:r>
            <a:endParaRPr lang="en-US" b="1" dirty="0">
              <a:latin typeface="Candara" panose="020E0502030303020204" pitchFamily="34" charset="0"/>
            </a:endParaRPr>
          </a:p>
        </p:txBody>
      </p:sp>
      <p:sp>
        <p:nvSpPr>
          <p:cNvPr id="3" name="Content Placeholder 2"/>
          <p:cNvSpPr>
            <a:spLocks noGrp="1"/>
          </p:cNvSpPr>
          <p:nvPr>
            <p:ph idx="1"/>
          </p:nvPr>
        </p:nvSpPr>
        <p:spPr>
          <a:xfrm>
            <a:off x="1295401" y="2556931"/>
            <a:ext cx="9601196" cy="3417841"/>
          </a:xfrm>
        </p:spPr>
        <p:txBody>
          <a:bodyPr>
            <a:normAutofit fontScale="77500" lnSpcReduction="20000"/>
          </a:bodyPr>
          <a:lstStyle/>
          <a:p>
            <a:r>
              <a:rPr lang="en-US" b="1" dirty="0" smtClean="0">
                <a:latin typeface="Candara" panose="020E0502030303020204" pitchFamily="34" charset="0"/>
              </a:rPr>
              <a:t>Requests for Repairs Including Bedbugs and Other Infestations</a:t>
            </a:r>
          </a:p>
          <a:p>
            <a:pPr lvl="1"/>
            <a:r>
              <a:rPr lang="en-US" b="1" dirty="0" smtClean="0">
                <a:latin typeface="Candara" panose="020E0502030303020204" pitchFamily="34" charset="0"/>
              </a:rPr>
              <a:t>Washington State Residential Landlord Tenant Act- remedies</a:t>
            </a:r>
          </a:p>
          <a:p>
            <a:pPr lvl="1"/>
            <a:r>
              <a:rPr lang="en-US" b="1" dirty="0" smtClean="0">
                <a:latin typeface="Candara" panose="020E0502030303020204" pitchFamily="34" charset="0"/>
              </a:rPr>
              <a:t>Tenant’s rights, landlord’s </a:t>
            </a:r>
            <a:r>
              <a:rPr lang="en-US" b="1" dirty="0">
                <a:latin typeface="Candara" panose="020E0502030303020204" pitchFamily="34" charset="0"/>
              </a:rPr>
              <a:t>r</a:t>
            </a:r>
            <a:r>
              <a:rPr lang="en-US" b="1" dirty="0" smtClean="0">
                <a:latin typeface="Candara" panose="020E0502030303020204" pitchFamily="34" charset="0"/>
              </a:rPr>
              <a:t>esponsibilities</a:t>
            </a:r>
          </a:p>
          <a:p>
            <a:pPr lvl="1"/>
            <a:r>
              <a:rPr lang="en-US" b="1" dirty="0" smtClean="0">
                <a:latin typeface="Candara" panose="020E0502030303020204" pitchFamily="34" charset="0"/>
              </a:rPr>
              <a:t>Expectations and remedies</a:t>
            </a:r>
            <a:endParaRPr lang="en-US" b="1" dirty="0">
              <a:latin typeface="Candara" panose="020E0502030303020204" pitchFamily="34" charset="0"/>
            </a:endParaRPr>
          </a:p>
          <a:p>
            <a:r>
              <a:rPr lang="en-US" b="1" dirty="0" smtClean="0">
                <a:latin typeface="Candara" panose="020E0502030303020204" pitchFamily="34" charset="0"/>
              </a:rPr>
              <a:t>Failure to Repair</a:t>
            </a:r>
          </a:p>
          <a:p>
            <a:pPr lvl="1"/>
            <a:r>
              <a:rPr lang="en-US" b="1" dirty="0" smtClean="0">
                <a:latin typeface="Candara" panose="020E0502030303020204" pitchFamily="34" charset="0"/>
              </a:rPr>
              <a:t>Tenant’s rights and realities</a:t>
            </a:r>
          </a:p>
          <a:p>
            <a:pPr lvl="1"/>
            <a:r>
              <a:rPr lang="en-US" b="1" dirty="0" smtClean="0">
                <a:latin typeface="Candara" panose="020E0502030303020204" pitchFamily="34" charset="0"/>
              </a:rPr>
              <a:t>Who enforces the law?</a:t>
            </a:r>
          </a:p>
          <a:p>
            <a:r>
              <a:rPr lang="en-US" b="1" dirty="0" smtClean="0">
                <a:latin typeface="Candara" panose="020E0502030303020204" pitchFamily="34" charset="0"/>
              </a:rPr>
              <a:t>Notices to Terminate Tenancy</a:t>
            </a:r>
          </a:p>
          <a:p>
            <a:pPr lvl="1"/>
            <a:r>
              <a:rPr lang="en-US" b="1" dirty="0" smtClean="0">
                <a:latin typeface="Candara" panose="020E0502030303020204" pitchFamily="34" charset="0"/>
              </a:rPr>
              <a:t>Notices for Cause</a:t>
            </a:r>
          </a:p>
          <a:p>
            <a:pPr lvl="1"/>
            <a:r>
              <a:rPr lang="en-US" b="1" dirty="0" smtClean="0">
                <a:latin typeface="Candara" panose="020E0502030303020204" pitchFamily="34" charset="0"/>
              </a:rPr>
              <a:t>No Cause Notice</a:t>
            </a:r>
          </a:p>
          <a:p>
            <a:pPr lvl="1"/>
            <a:endParaRPr lang="en-US" b="1" dirty="0" smtClean="0">
              <a:latin typeface="Candara" panose="020E0502030303020204" pitchFamily="34" charset="0"/>
            </a:endParaRPr>
          </a:p>
          <a:p>
            <a:pPr lvl="1"/>
            <a:endParaRPr lang="en-US" b="1" dirty="0" smtClean="0">
              <a:latin typeface="Candara" panose="020E0502030303020204" pitchFamily="34" charset="0"/>
            </a:endParaRPr>
          </a:p>
        </p:txBody>
      </p:sp>
    </p:spTree>
    <p:extLst>
      <p:ext uri="{BB962C8B-B14F-4D97-AF65-F5344CB8AC3E}">
        <p14:creationId xmlns:p14="http://schemas.microsoft.com/office/powerpoint/2010/main" val="35473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Common Tenant Concerns, (cont.)</a:t>
            </a:r>
            <a:endParaRPr lang="en-US" b="1" dirty="0">
              <a:latin typeface="Candara" panose="020E0502030303020204" pitchFamily="34" charset="0"/>
            </a:endParaRPr>
          </a:p>
        </p:txBody>
      </p:sp>
      <p:sp>
        <p:nvSpPr>
          <p:cNvPr id="3" name="Content Placeholder 2"/>
          <p:cNvSpPr>
            <a:spLocks noGrp="1"/>
          </p:cNvSpPr>
          <p:nvPr>
            <p:ph idx="1"/>
          </p:nvPr>
        </p:nvSpPr>
        <p:spPr>
          <a:xfrm>
            <a:off x="1295401" y="2473036"/>
            <a:ext cx="9601196" cy="3626428"/>
          </a:xfrm>
        </p:spPr>
        <p:txBody>
          <a:bodyPr>
            <a:normAutofit fontScale="85000" lnSpcReduction="20000"/>
          </a:bodyPr>
          <a:lstStyle/>
          <a:p>
            <a:r>
              <a:rPr lang="en-US" b="1" dirty="0" smtClean="0">
                <a:latin typeface="Candara" panose="020E0502030303020204" pitchFamily="34" charset="0"/>
              </a:rPr>
              <a:t>Evictions</a:t>
            </a:r>
          </a:p>
          <a:p>
            <a:pPr lvl="1"/>
            <a:r>
              <a:rPr lang="en-US" b="1" dirty="0" smtClean="0">
                <a:latin typeface="Candara" panose="020E0502030303020204" pitchFamily="34" charset="0"/>
              </a:rPr>
              <a:t>Little or no available legal representation for tenants who cannot pay an attorney</a:t>
            </a:r>
          </a:p>
          <a:p>
            <a:pPr lvl="1"/>
            <a:r>
              <a:rPr lang="en-US" b="1" dirty="0" smtClean="0">
                <a:latin typeface="Candara" panose="020E0502030303020204" pitchFamily="34" charset="0"/>
              </a:rPr>
              <a:t>Fear and anxiety cause tenants to avoid appearing in court resulting in a default judgment</a:t>
            </a:r>
          </a:p>
          <a:p>
            <a:pPr lvl="1"/>
            <a:r>
              <a:rPr lang="en-US" b="1" dirty="0" smtClean="0">
                <a:latin typeface="Candara" panose="020E0502030303020204" pitchFamily="34" charset="0"/>
              </a:rPr>
              <a:t>How to remove an eviction from public records</a:t>
            </a:r>
          </a:p>
          <a:p>
            <a:r>
              <a:rPr lang="en-US" b="1" dirty="0" smtClean="0">
                <a:latin typeface="Candara" panose="020E0502030303020204" pitchFamily="34" charset="0"/>
              </a:rPr>
              <a:t>Sub-standard Housing Conditions</a:t>
            </a:r>
          </a:p>
          <a:p>
            <a:pPr lvl="1"/>
            <a:r>
              <a:rPr lang="en-US" b="1" dirty="0" smtClean="0">
                <a:latin typeface="Candara" panose="020E0502030303020204" pitchFamily="34" charset="0"/>
              </a:rPr>
              <a:t>Few city resources, tenants must pay for inspections that could result in their being evicted</a:t>
            </a:r>
          </a:p>
          <a:p>
            <a:pPr lvl="1"/>
            <a:r>
              <a:rPr lang="en-US" b="1" dirty="0" smtClean="0">
                <a:latin typeface="Candara" panose="020E0502030303020204" pitchFamily="34" charset="0"/>
              </a:rPr>
              <a:t>Without permission inspectors cannot enter the home</a:t>
            </a:r>
          </a:p>
          <a:p>
            <a:r>
              <a:rPr lang="en-US" b="1" dirty="0" smtClean="0">
                <a:latin typeface="Candara" panose="020E0502030303020204" pitchFamily="34" charset="0"/>
              </a:rPr>
              <a:t>Excessive Move-In Costs</a:t>
            </a:r>
          </a:p>
          <a:p>
            <a:r>
              <a:rPr lang="en-US" b="1" dirty="0" smtClean="0">
                <a:latin typeface="Candara" panose="020E0502030303020204" pitchFamily="34" charset="0"/>
              </a:rPr>
              <a:t>Notices to Increase Rent</a:t>
            </a:r>
          </a:p>
          <a:p>
            <a:r>
              <a:rPr lang="en-US" b="1" dirty="0" smtClean="0">
                <a:latin typeface="Candara" panose="020E0502030303020204" pitchFamily="34" charset="0"/>
              </a:rPr>
              <a:t>Refusal to return damage deposits</a:t>
            </a:r>
          </a:p>
          <a:p>
            <a:endParaRPr lang="en-US" b="1" dirty="0" smtClean="0">
              <a:latin typeface="Candara" panose="020E0502030303020204" pitchFamily="34" charset="0"/>
            </a:endParaRPr>
          </a:p>
          <a:p>
            <a:endParaRPr lang="en-US" b="1" dirty="0" smtClean="0">
              <a:latin typeface="Candara" panose="020E0502030303020204" pitchFamily="34" charset="0"/>
            </a:endParaRPr>
          </a:p>
          <a:p>
            <a:endParaRPr lang="en-US" b="1" dirty="0">
              <a:latin typeface="Candara" panose="020E0502030303020204" pitchFamily="34" charset="0"/>
            </a:endParaRPr>
          </a:p>
        </p:txBody>
      </p:sp>
    </p:spTree>
    <p:extLst>
      <p:ext uri="{BB962C8B-B14F-4D97-AF65-F5344CB8AC3E}">
        <p14:creationId xmlns:p14="http://schemas.microsoft.com/office/powerpoint/2010/main" val="426519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Why Tenant Empowerment?</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lnSpcReduction="10000"/>
          </a:bodyPr>
          <a:lstStyle/>
          <a:p>
            <a:r>
              <a:rPr lang="en-US" b="1" dirty="0" smtClean="0">
                <a:latin typeface="Candara" panose="020E0502030303020204" pitchFamily="34" charset="0"/>
              </a:rPr>
              <a:t>Without an attorney, the tenant must represent themselves in court</a:t>
            </a:r>
          </a:p>
          <a:p>
            <a:r>
              <a:rPr lang="en-US" b="1" dirty="0" smtClean="0">
                <a:latin typeface="Candara" panose="020E0502030303020204" pitchFamily="34" charset="0"/>
              </a:rPr>
              <a:t>Tenant must initiate the actions for repair </a:t>
            </a:r>
          </a:p>
          <a:p>
            <a:r>
              <a:rPr lang="en-US" b="1" dirty="0" smtClean="0">
                <a:latin typeface="Candara" panose="020E0502030303020204" pitchFamily="34" charset="0"/>
              </a:rPr>
              <a:t>Power imbalance in landlord-tenant relationship </a:t>
            </a:r>
          </a:p>
          <a:p>
            <a:r>
              <a:rPr lang="en-US" b="1" dirty="0" smtClean="0">
                <a:latin typeface="Candara" panose="020E0502030303020204" pitchFamily="34" charset="0"/>
              </a:rPr>
              <a:t>Rental housing policies need the voices of tenants</a:t>
            </a:r>
          </a:p>
          <a:p>
            <a:r>
              <a:rPr lang="en-US" b="1" dirty="0" smtClean="0">
                <a:latin typeface="Candara" panose="020E0502030303020204" pitchFamily="34" charset="0"/>
              </a:rPr>
              <a:t>Housing is a human right and vulnerable communities live at risk of homelessness more than others</a:t>
            </a:r>
          </a:p>
          <a:p>
            <a:r>
              <a:rPr lang="en-US" b="1" dirty="0" smtClean="0">
                <a:latin typeface="Candara" panose="020E0502030303020204" pitchFamily="34" charset="0"/>
              </a:rPr>
              <a:t>Becoming powerful and confident can overcome fear and shame</a:t>
            </a:r>
          </a:p>
          <a:p>
            <a:endParaRPr lang="en-US" b="1" dirty="0" smtClean="0">
              <a:latin typeface="Candara" panose="020E0502030303020204" pitchFamily="34" charset="0"/>
            </a:endParaRPr>
          </a:p>
          <a:p>
            <a:endParaRPr lang="en-US" b="1" dirty="0" smtClean="0">
              <a:latin typeface="Candara" panose="020E0502030303020204" pitchFamily="34" charset="0"/>
            </a:endParaRPr>
          </a:p>
          <a:p>
            <a:endParaRPr lang="en-US" b="1" dirty="0">
              <a:latin typeface="Candara" panose="020E0502030303020204" pitchFamily="34" charset="0"/>
            </a:endParaRPr>
          </a:p>
        </p:txBody>
      </p:sp>
    </p:spTree>
    <p:extLst>
      <p:ext uri="{BB962C8B-B14F-4D97-AF65-F5344CB8AC3E}">
        <p14:creationId xmlns:p14="http://schemas.microsoft.com/office/powerpoint/2010/main" val="134138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Moving Toward Housing Justice</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Candara" panose="020E0502030303020204" pitchFamily="34" charset="0"/>
              </a:rPr>
              <a:t>End No Cause Evictions</a:t>
            </a:r>
          </a:p>
          <a:p>
            <a:pPr lvl="1"/>
            <a:r>
              <a:rPr lang="en-US" b="1" dirty="0" smtClean="0">
                <a:latin typeface="Candara" panose="020E0502030303020204" pitchFamily="34" charset="0"/>
              </a:rPr>
              <a:t>Current law allows for a tenancy to end with a 20 day written notice for </a:t>
            </a:r>
            <a:r>
              <a:rPr lang="en-US" b="1" u="sng" dirty="0" smtClean="0">
                <a:latin typeface="Candara" panose="020E0502030303020204" pitchFamily="34" charset="0"/>
              </a:rPr>
              <a:t>no reason whatsoever.</a:t>
            </a:r>
            <a:r>
              <a:rPr lang="en-US" b="1" dirty="0" smtClean="0">
                <a:latin typeface="Candara" panose="020E0502030303020204" pitchFamily="34" charset="0"/>
              </a:rPr>
              <a:t>  This means that a tenant who is current in rent and never in violation of the rental agreement may be forced to move out of their home.</a:t>
            </a:r>
          </a:p>
          <a:p>
            <a:pPr lvl="1"/>
            <a:r>
              <a:rPr lang="en-US" b="1" dirty="0" smtClean="0">
                <a:latin typeface="Candara" panose="020E0502030303020204" pitchFamily="34" charset="0"/>
              </a:rPr>
              <a:t>A 20 day notice to terminate will become a no cause eviction if the tenant does not move</a:t>
            </a:r>
            <a:r>
              <a:rPr lang="en-US" b="1" dirty="0">
                <a:latin typeface="Candara" panose="020E0502030303020204" pitchFamily="34" charset="0"/>
              </a:rPr>
              <a:t>. </a:t>
            </a:r>
            <a:r>
              <a:rPr lang="en-US" b="1" dirty="0" smtClean="0">
                <a:latin typeface="Candara" panose="020E0502030303020204" pitchFamily="34" charset="0"/>
              </a:rPr>
              <a:t>This leads </a:t>
            </a:r>
            <a:r>
              <a:rPr lang="en-US" b="1" dirty="0">
                <a:latin typeface="Candara" panose="020E0502030303020204" pitchFamily="34" charset="0"/>
              </a:rPr>
              <a:t>to unnecessary homelessness (short timeline, high moving costs, low vacancy rates</a:t>
            </a:r>
            <a:r>
              <a:rPr lang="en-US" b="1" dirty="0" smtClean="0">
                <a:latin typeface="Candara" panose="020E0502030303020204" pitchFamily="34" charset="0"/>
              </a:rPr>
              <a:t>)</a:t>
            </a:r>
          </a:p>
          <a:p>
            <a:pPr lvl="1"/>
            <a:r>
              <a:rPr lang="en-US" b="1" dirty="0" smtClean="0">
                <a:latin typeface="Candara" panose="020E0502030303020204" pitchFamily="34" charset="0"/>
              </a:rPr>
              <a:t>Since no reason is required for termination it provides a legal screen to hide discrimination and retaliation.</a:t>
            </a:r>
          </a:p>
          <a:p>
            <a:pPr lvl="1"/>
            <a:r>
              <a:rPr lang="en-US" b="1" dirty="0" smtClean="0">
                <a:latin typeface="Candara" panose="020E0502030303020204" pitchFamily="34" charset="0"/>
              </a:rPr>
              <a:t>Fear of eviction is the number one reason tenants do not seek repairs or report substandard housing conditions. Tenants are afraid to organize and make complaints.</a:t>
            </a:r>
          </a:p>
          <a:p>
            <a:pPr lvl="1"/>
            <a:r>
              <a:rPr lang="en-US" b="1" dirty="0" smtClean="0">
                <a:latin typeface="Candara" panose="020E0502030303020204" pitchFamily="34" charset="0"/>
              </a:rPr>
              <a:t>No cause terminations render other tenant protections such as rental inspections and nondiscrimination of source of income less effective. </a:t>
            </a:r>
            <a:endParaRPr lang="en-US" b="1" dirty="0">
              <a:latin typeface="Candara" panose="020E0502030303020204" pitchFamily="34" charset="0"/>
            </a:endParaRPr>
          </a:p>
        </p:txBody>
      </p:sp>
    </p:spTree>
    <p:extLst>
      <p:ext uri="{BB962C8B-B14F-4D97-AF65-F5344CB8AC3E}">
        <p14:creationId xmlns:p14="http://schemas.microsoft.com/office/powerpoint/2010/main" val="318567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Moving Toward Housing Justice (cont.)</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Candara" panose="020E0502030303020204" pitchFamily="34" charset="0"/>
              </a:rPr>
              <a:t>Fair market rental housing accountability</a:t>
            </a:r>
          </a:p>
          <a:p>
            <a:pPr lvl="1"/>
            <a:r>
              <a:rPr lang="en-US" b="1" dirty="0" smtClean="0">
                <a:latin typeface="Candara" panose="020E0502030303020204" pitchFamily="34" charset="0"/>
              </a:rPr>
              <a:t>Rental inspection and registry that will identify rental property owners to aid in notification to landlords and establish housing quality standards for rental housing.</a:t>
            </a:r>
          </a:p>
          <a:p>
            <a:pPr lvl="1"/>
            <a:r>
              <a:rPr lang="en-US" b="1" dirty="0" smtClean="0">
                <a:latin typeface="Candara" panose="020E0502030303020204" pitchFamily="34" charset="0"/>
              </a:rPr>
              <a:t>Rental housing relocation as described in the Landlord-Tenant Act to hold property owners responsible for condemned property.</a:t>
            </a:r>
          </a:p>
          <a:p>
            <a:r>
              <a:rPr lang="en-US" b="1" dirty="0" smtClean="0">
                <a:latin typeface="Candara" panose="020E0502030303020204" pitchFamily="34" charset="0"/>
              </a:rPr>
              <a:t>Ending discrimination against source of income</a:t>
            </a:r>
          </a:p>
          <a:p>
            <a:pPr lvl="1"/>
            <a:r>
              <a:rPr lang="en-US" b="1" dirty="0" smtClean="0">
                <a:latin typeface="Candara" panose="020E0502030303020204" pitchFamily="34" charset="0"/>
              </a:rPr>
              <a:t>The city of Spokane enacted a Human Rights chapter to the municipal code ending discrimination against tenants who use vouchers or other source of income to pay rent. The calculation of income must not allow this practice to continue.</a:t>
            </a:r>
          </a:p>
        </p:txBody>
      </p:sp>
    </p:spTree>
    <p:extLst>
      <p:ext uri="{BB962C8B-B14F-4D97-AF65-F5344CB8AC3E}">
        <p14:creationId xmlns:p14="http://schemas.microsoft.com/office/powerpoint/2010/main" val="36864413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1405</TotalTime>
  <Words>992</Words>
  <Application>Microsoft Office PowerPoint</Application>
  <PresentationFormat>Widescreen</PresentationFormat>
  <Paragraphs>111</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Candara</vt:lpstr>
      <vt:lpstr>Garamond</vt:lpstr>
      <vt:lpstr>Organic</vt:lpstr>
      <vt:lpstr>Tenants Union of Washington State</vt:lpstr>
      <vt:lpstr>History and Mission of the TU</vt:lpstr>
      <vt:lpstr>Spokane Tenant Issues</vt:lpstr>
      <vt:lpstr>Spokane Tenant Issues (cont.)</vt:lpstr>
      <vt:lpstr>Common Tenant Concerns in Spokane</vt:lpstr>
      <vt:lpstr>Common Tenant Concerns, (cont.)</vt:lpstr>
      <vt:lpstr>Why Tenant Empowerment?</vt:lpstr>
      <vt:lpstr>Moving Toward Housing Justice</vt:lpstr>
      <vt:lpstr>Moving Toward Housing Justice (cont.)</vt:lpstr>
      <vt:lpstr>Moving Toward Housing Justice (cont.)</vt:lpstr>
      <vt:lpstr>City of Spokane and Rental Housing</vt:lpstr>
      <vt:lpstr>TU Walk-in Clinics, Hotline &amp; Monthly Tenant Meetings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Tenants Union of Washington State</dc:title>
  <dc:creator>Amber Abrahamson</dc:creator>
  <cp:lastModifiedBy>Amber Abrahamson</cp:lastModifiedBy>
  <cp:revision>26</cp:revision>
  <cp:lastPrinted>2017-05-30T22:33:54Z</cp:lastPrinted>
  <dcterms:created xsi:type="dcterms:W3CDTF">2017-05-30T19:59:22Z</dcterms:created>
  <dcterms:modified xsi:type="dcterms:W3CDTF">2017-06-01T15:31:34Z</dcterms:modified>
</cp:coreProperties>
</file>