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58" r:id="rId6"/>
    <p:sldId id="262" r:id="rId7"/>
    <p:sldId id="271" r:id="rId8"/>
    <p:sldId id="264" r:id="rId9"/>
    <p:sldId id="259" r:id="rId10"/>
    <p:sldId id="260" r:id="rId11"/>
    <p:sldId id="273" r:id="rId12"/>
    <p:sldId id="27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7962245-11FD-4078-B5B3-B09CB8AE236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76F2AB-A343-4B2F-BD5D-3AA9D7368D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evivereentry1@gmail.com" TargetMode="External"/><Relationship Id="rId2" Type="http://schemas.openxmlformats.org/officeDocument/2006/relationships/hyperlink" Target="mailto:revivereentry@gmai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1825113"/>
            <a:ext cx="4800600" cy="2126226"/>
          </a:xfrm>
        </p:spPr>
        <p:txBody>
          <a:bodyPr/>
          <a:lstStyle/>
          <a:p>
            <a:r>
              <a:rPr lang="en-US" dirty="0" smtClean="0"/>
              <a:t>Revive Reentry Services, LLC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962400"/>
            <a:ext cx="4343400" cy="114463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arlow Solid Italic" panose="04030604020F02020D02" pitchFamily="82" charset="0"/>
              </a:rPr>
              <a:t>“</a:t>
            </a:r>
            <a:r>
              <a:rPr lang="en-US" sz="2400" dirty="0" smtClean="0">
                <a:latin typeface="Harlow Solid Italic" panose="04030604020F02020D02" pitchFamily="82" charset="0"/>
              </a:rPr>
              <a:t>Restoring life through reentry.” </a:t>
            </a:r>
            <a:endParaRPr lang="en-US" sz="2400" dirty="0">
              <a:latin typeface="Harlow Solid Italic" panose="04030604020F02020D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3886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86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dirty="0" smtClean="0"/>
              <a:t>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799"/>
            <a:ext cx="8610600" cy="4480561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Safe </a:t>
            </a:r>
            <a:r>
              <a:rPr lang="en-US" sz="2400" dirty="0"/>
              <a:t>transportation from the correctional facility to the new release </a:t>
            </a:r>
            <a:r>
              <a:rPr lang="en-US" sz="2400" dirty="0" smtClean="0"/>
              <a:t>address</a:t>
            </a:r>
          </a:p>
          <a:p>
            <a:pPr lvl="1"/>
            <a:r>
              <a:rPr lang="en-US" sz="2400" dirty="0" smtClean="0"/>
              <a:t>Help </a:t>
            </a:r>
            <a:r>
              <a:rPr lang="en-US" sz="2400" dirty="0"/>
              <a:t>with acquisition of essential needs including State ID, food </a:t>
            </a:r>
            <a:r>
              <a:rPr lang="en-US" sz="2400" dirty="0" smtClean="0"/>
              <a:t>assistance and </a:t>
            </a:r>
            <a:r>
              <a:rPr lang="en-US" sz="2400" dirty="0"/>
              <a:t>bus passes, as well as connection with Community Based Service Professionals and Community Corrections Officers </a:t>
            </a:r>
            <a:endParaRPr lang="en-US" sz="2400" dirty="0" smtClean="0"/>
          </a:p>
          <a:p>
            <a:pPr lvl="1"/>
            <a:r>
              <a:rPr lang="en-US" sz="2400" dirty="0" smtClean="0"/>
              <a:t>Revive </a:t>
            </a:r>
            <a:r>
              <a:rPr lang="en-US" sz="2400" dirty="0"/>
              <a:t>Reentry Specialists provide full </a:t>
            </a:r>
            <a:r>
              <a:rPr lang="en-US" sz="2400" dirty="0" smtClean="0"/>
              <a:t>case </a:t>
            </a:r>
            <a:r>
              <a:rPr lang="en-US" sz="2400" dirty="0"/>
              <a:t>m</a:t>
            </a:r>
            <a:r>
              <a:rPr lang="en-US" sz="2400" dirty="0" smtClean="0"/>
              <a:t>anagement</a:t>
            </a:r>
            <a:r>
              <a:rPr lang="en-US" sz="2400" dirty="0"/>
              <a:t>, aiding our clientele in creating and implementing their own </a:t>
            </a:r>
            <a:r>
              <a:rPr lang="en-US" sz="2400" dirty="0" smtClean="0"/>
              <a:t>person-centered, strengths-based 90 </a:t>
            </a:r>
            <a:r>
              <a:rPr lang="en-US" sz="2400" dirty="0"/>
              <a:t>Day Reentry Plan to ensure success in their reintegration, recovery and </a:t>
            </a:r>
            <a:r>
              <a:rPr lang="en-US" sz="2400" dirty="0" smtClean="0"/>
              <a:t>a restored </a:t>
            </a:r>
            <a:r>
              <a:rPr lang="en-US" sz="2400" dirty="0"/>
              <a:t>sense of self-sufficiency. </a:t>
            </a:r>
          </a:p>
        </p:txBody>
      </p:sp>
    </p:spTree>
    <p:extLst>
      <p:ext uri="{BB962C8B-B14F-4D97-AF65-F5344CB8AC3E}">
        <p14:creationId xmlns:p14="http://schemas.microsoft.com/office/powerpoint/2010/main" val="314838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7696200" cy="1154097"/>
          </a:xfrm>
        </p:spPr>
        <p:txBody>
          <a:bodyPr>
            <a:noAutofit/>
          </a:bodyPr>
          <a:lstStyle/>
          <a:p>
            <a:r>
              <a:rPr lang="en-US" sz="3800" dirty="0" smtClean="0"/>
              <a:t>Five Pillars of Successful Reentry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924800" cy="4023360"/>
          </a:xfrm>
        </p:spPr>
        <p:txBody>
          <a:bodyPr>
            <a:normAutofit fontScale="925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Employment/Income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Stable Housing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Family Restoration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Pro-social Activities/Life Style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Community Support 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17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/>
          <a:lstStyle/>
          <a:p>
            <a:r>
              <a:rPr lang="en-US" dirty="0" smtClean="0"/>
              <a:t>Pillars of Revive Reentry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8001000" cy="4556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Safe, Trustworthy, Relationships</a:t>
            </a:r>
          </a:p>
          <a:p>
            <a:r>
              <a:rPr lang="en-US" sz="2400" dirty="0" smtClean="0"/>
              <a:t>Trauma-informed Care</a:t>
            </a:r>
          </a:p>
          <a:p>
            <a:r>
              <a:rPr lang="en-US" sz="2400" dirty="0" smtClean="0"/>
              <a:t>Social Inclusion &amp; Community Building</a:t>
            </a:r>
          </a:p>
          <a:p>
            <a:r>
              <a:rPr lang="en-US" sz="2400" dirty="0" smtClean="0"/>
              <a:t>Celebrating Release </a:t>
            </a:r>
            <a:r>
              <a:rPr lang="en-US" sz="2400" smtClean="0"/>
              <a:t>&amp; Recovery</a:t>
            </a:r>
            <a:endParaRPr lang="en-US" sz="2400" dirty="0" smtClean="0"/>
          </a:p>
          <a:p>
            <a:r>
              <a:rPr lang="en-US" sz="2400" dirty="0" smtClean="0"/>
              <a:t>Restorative Consequences </a:t>
            </a:r>
          </a:p>
          <a:p>
            <a:r>
              <a:rPr lang="en-US" sz="2400" dirty="0" smtClean="0"/>
              <a:t>Education</a:t>
            </a:r>
          </a:p>
          <a:p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Hope</a:t>
            </a:r>
          </a:p>
          <a:p>
            <a:r>
              <a:rPr lang="en-US" sz="2400" dirty="0" smtClean="0"/>
              <a:t>Belonging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453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315200" cy="495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Questions: Please </a:t>
            </a:r>
            <a:r>
              <a:rPr lang="en-US" dirty="0" smtClean="0"/>
              <a:t>contact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Layne </a:t>
            </a:r>
            <a:r>
              <a:rPr lang="en-US" dirty="0" err="1" smtClean="0"/>
              <a:t>Pavey</a:t>
            </a:r>
            <a:r>
              <a:rPr lang="en-US" dirty="0" smtClean="0"/>
              <a:t> at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revivereentry@gmail.com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(509) </a:t>
            </a:r>
            <a:r>
              <a:rPr lang="en-US" dirty="0" smtClean="0"/>
              <a:t>998-8388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Intake:  Please contact </a:t>
            </a:r>
            <a:br>
              <a:rPr lang="en-US" dirty="0" smtClean="0"/>
            </a:br>
            <a:r>
              <a:rPr lang="en-US" dirty="0" smtClean="0"/>
              <a:t>Bill Keizer at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revivereentry1@gmail.com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(509)720-3295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5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1154097"/>
          </a:xfrm>
        </p:spPr>
        <p:txBody>
          <a:bodyPr/>
          <a:lstStyle/>
          <a:p>
            <a:r>
              <a:rPr lang="en-US" dirty="0" smtClean="0"/>
              <a:t>Revive Reentry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Revive, meaning “to bring back to life,” ensures that individuals who have served time in a correctional institution will reenter society with support, a new direction and hope for a stable future.</a:t>
            </a:r>
          </a:p>
          <a:p>
            <a:r>
              <a:rPr lang="en-US" sz="2800" dirty="0" smtClean="0"/>
              <a:t>Founded:  June 2015</a:t>
            </a:r>
          </a:p>
          <a:p>
            <a:r>
              <a:rPr lang="en-US" sz="2800" dirty="0" smtClean="0"/>
              <a:t>Department of Corrections approved Housing Vendor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8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1154097"/>
          </a:xfrm>
        </p:spPr>
        <p:txBody>
          <a:bodyPr/>
          <a:lstStyle/>
          <a:p>
            <a:r>
              <a:rPr lang="en-US" dirty="0" smtClean="0"/>
              <a:t>Owned &amp; Operated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>
            <a:normAutofit/>
          </a:bodyPr>
          <a:lstStyle/>
          <a:p>
            <a:r>
              <a:rPr lang="en-US" dirty="0"/>
              <a:t>Layne </a:t>
            </a:r>
            <a:r>
              <a:rPr lang="en-US" dirty="0" err="1"/>
              <a:t>Pavey</a:t>
            </a:r>
            <a:r>
              <a:rPr lang="en-US" dirty="0"/>
              <a:t>, MSW, LIACSW, CPC</a:t>
            </a:r>
          </a:p>
          <a:p>
            <a:pPr marL="502920" lvl="2" indent="0">
              <a:buNone/>
            </a:pPr>
            <a:r>
              <a:rPr lang="en-US" dirty="0"/>
              <a:t>Program </a:t>
            </a:r>
            <a:r>
              <a:rPr lang="en-US" dirty="0" smtClean="0"/>
              <a:t>Director &amp; Reentry Specialist Supervisor </a:t>
            </a:r>
            <a:endParaRPr lang="en-US" dirty="0"/>
          </a:p>
          <a:p>
            <a:pPr marL="502920" lvl="2" indent="0">
              <a:buNone/>
            </a:pPr>
            <a:r>
              <a:rPr lang="en-US" dirty="0"/>
              <a:t>(509) 998-8388</a:t>
            </a:r>
          </a:p>
          <a:p>
            <a:r>
              <a:rPr lang="en-US" dirty="0"/>
              <a:t>Bill Keizer, BA Ed, Graduate </a:t>
            </a:r>
            <a:r>
              <a:rPr lang="en-US" dirty="0" smtClean="0"/>
              <a:t>Certificate/Addictions </a:t>
            </a:r>
            <a:r>
              <a:rPr lang="en-US" dirty="0"/>
              <a:t>Studies</a:t>
            </a:r>
          </a:p>
          <a:p>
            <a:pPr marL="502920" lvl="2" indent="0">
              <a:buNone/>
            </a:pPr>
            <a:r>
              <a:rPr lang="en-US" dirty="0"/>
              <a:t>Director of Housing &amp; Education</a:t>
            </a:r>
          </a:p>
          <a:p>
            <a:pPr marL="502920" lvl="2" indent="0">
              <a:buNone/>
            </a:pPr>
            <a:r>
              <a:rPr lang="en-US" dirty="0"/>
              <a:t>(509) 720-3295</a:t>
            </a:r>
          </a:p>
          <a:p>
            <a:r>
              <a:rPr lang="en-US" dirty="0"/>
              <a:t>Dom Felix, </a:t>
            </a:r>
            <a:r>
              <a:rPr lang="en-US" dirty="0" smtClean="0"/>
              <a:t>BASW </a:t>
            </a:r>
          </a:p>
          <a:p>
            <a:pPr marL="502920" lvl="2" indent="0">
              <a:buNone/>
            </a:pPr>
            <a:r>
              <a:rPr lang="en-US" dirty="0" smtClean="0"/>
              <a:t>Revive </a:t>
            </a:r>
            <a:r>
              <a:rPr lang="en-US" dirty="0"/>
              <a:t>Reentry Specialist </a:t>
            </a:r>
            <a:r>
              <a:rPr lang="en-US" dirty="0" smtClean="0"/>
              <a:t>&amp; Maintenance </a:t>
            </a:r>
            <a:r>
              <a:rPr lang="en-US" dirty="0"/>
              <a:t>Contractor</a:t>
            </a:r>
          </a:p>
          <a:p>
            <a:pPr marL="502920" lvl="2" indent="0">
              <a:buNone/>
            </a:pPr>
            <a:r>
              <a:rPr lang="en-US" dirty="0"/>
              <a:t>(509) 217-7742</a:t>
            </a:r>
          </a:p>
          <a:p>
            <a:pPr marL="502920" lvl="2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**Each owner is a formerly incarcerated person who has endured their own reentry </a:t>
            </a:r>
            <a:r>
              <a:rPr lang="en-US" dirty="0" smtClean="0"/>
              <a:t>process.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35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1154097"/>
          </a:xfrm>
        </p:spPr>
        <p:txBody>
          <a:bodyPr/>
          <a:lstStyle/>
          <a:p>
            <a:r>
              <a:rPr lang="en-US" dirty="0" smtClean="0"/>
              <a:t>Expanding 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8153400" cy="4328160"/>
          </a:xfrm>
        </p:spPr>
        <p:txBody>
          <a:bodyPr/>
          <a:lstStyle/>
          <a:p>
            <a:r>
              <a:rPr lang="en-US" sz="3600" dirty="0" smtClean="0"/>
              <a:t>Currently operate 3 Men’s Houses &amp; 2 Women’s Houses</a:t>
            </a:r>
          </a:p>
          <a:p>
            <a:r>
              <a:rPr lang="en-US" sz="3600" dirty="0" smtClean="0"/>
              <a:t>Unable to accept people with sex offenses, couples or families  </a:t>
            </a:r>
          </a:p>
          <a:p>
            <a:r>
              <a:rPr lang="en-US" sz="3600" dirty="0" smtClean="0"/>
              <a:t>Working with Drug Court to aid in diversion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9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1154097"/>
          </a:xfrm>
        </p:spPr>
        <p:txBody>
          <a:bodyPr/>
          <a:lstStyle/>
          <a:p>
            <a:r>
              <a:rPr lang="en-US" dirty="0" smtClean="0"/>
              <a:t>Program Funding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Department of Corrections Voucher</a:t>
            </a:r>
          </a:p>
          <a:p>
            <a:r>
              <a:rPr lang="en-US" sz="3200" dirty="0" smtClean="0"/>
              <a:t>SNAP Reentry Initiative Voucher</a:t>
            </a:r>
          </a:p>
          <a:p>
            <a:r>
              <a:rPr lang="en-US" sz="3200" dirty="0" smtClean="0"/>
              <a:t>Pioneer/Drug Court Voucher</a:t>
            </a:r>
          </a:p>
          <a:p>
            <a:r>
              <a:rPr lang="en-US" sz="3200" dirty="0" smtClean="0"/>
              <a:t>Housing &amp; Essential Needs (HEN) Voucher</a:t>
            </a:r>
          </a:p>
          <a:p>
            <a:r>
              <a:rPr lang="en-US" sz="3200" dirty="0" smtClean="0"/>
              <a:t>Self-Pay Contract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41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r>
              <a:rPr lang="en-US" dirty="0" smtClean="0"/>
              <a:t>Impact of Mass Incarceration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77200" cy="47091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70 Million Americans (1 in 4) have an arrest or conviction record</a:t>
            </a:r>
          </a:p>
          <a:p>
            <a:r>
              <a:rPr lang="en-US" sz="2800" dirty="0" smtClean="0"/>
              <a:t>Currently there are 2.4 million Americans incarcerated </a:t>
            </a:r>
          </a:p>
          <a:p>
            <a:r>
              <a:rPr lang="en-US" sz="2800" dirty="0" smtClean="0"/>
              <a:t>Over 600,000 individuals release from correctional facilities every year</a:t>
            </a:r>
          </a:p>
          <a:p>
            <a:pPr lvl="1"/>
            <a:r>
              <a:rPr lang="en-US" sz="2400" dirty="0" smtClean="0"/>
              <a:t>On average 8,000 release from Washington state prisons every year (not including county jails or federal prisons in WA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850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315200" cy="1154097"/>
          </a:xfrm>
        </p:spPr>
        <p:txBody>
          <a:bodyPr/>
          <a:lstStyle/>
          <a:p>
            <a:r>
              <a:rPr lang="en-US" dirty="0" smtClean="0"/>
              <a:t>Impact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772400" cy="4480560"/>
          </a:xfrm>
        </p:spPr>
        <p:txBody>
          <a:bodyPr/>
          <a:lstStyle/>
          <a:p>
            <a:pPr lvl="0">
              <a:buClr>
                <a:srgbClr val="FF8600"/>
              </a:buClr>
            </a:pPr>
            <a:r>
              <a:rPr lang="en-US" sz="3200" dirty="0">
                <a:solidFill>
                  <a:prstClr val="white"/>
                </a:solidFill>
              </a:rPr>
              <a:t>Incarceration is the most expensive and least effective way of deterring crime  </a:t>
            </a:r>
          </a:p>
          <a:p>
            <a:pPr lvl="1">
              <a:buClr>
                <a:srgbClr val="FF8600"/>
              </a:buClr>
            </a:pPr>
            <a:r>
              <a:rPr lang="en-US" sz="2800" dirty="0">
                <a:solidFill>
                  <a:prstClr val="white"/>
                </a:solidFill>
              </a:rPr>
              <a:t>It costs approximately $47,000 per year to keep someone incarcerated</a:t>
            </a:r>
          </a:p>
          <a:p>
            <a:pPr lvl="1">
              <a:buClr>
                <a:srgbClr val="FF8600"/>
              </a:buClr>
            </a:pPr>
            <a:r>
              <a:rPr lang="en-US" sz="2800" dirty="0">
                <a:solidFill>
                  <a:prstClr val="white"/>
                </a:solidFill>
              </a:rPr>
              <a:t>Our country spends $80 billion per year on our criminal justice system</a:t>
            </a:r>
          </a:p>
          <a:p>
            <a:pPr lvl="1">
              <a:buClr>
                <a:srgbClr val="FF8600"/>
              </a:buClr>
            </a:pPr>
            <a:r>
              <a:rPr lang="en-US" sz="2800" dirty="0">
                <a:solidFill>
                  <a:prstClr val="white"/>
                </a:solidFill>
              </a:rPr>
              <a:t>Recidivism rates still range from 50-80 percent depending on the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0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/>
          <a:lstStyle/>
          <a:p>
            <a:r>
              <a:rPr lang="en-US" dirty="0" smtClean="0"/>
              <a:t>There has to be a better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8077200" cy="4480560"/>
          </a:xfrm>
        </p:spPr>
        <p:txBody>
          <a:bodyPr/>
          <a:lstStyle/>
          <a:p>
            <a:pPr lvl="0">
              <a:buClr>
                <a:srgbClr val="FF8600"/>
              </a:buClr>
            </a:pPr>
            <a:r>
              <a:rPr lang="en-US" sz="2800" dirty="0">
                <a:solidFill>
                  <a:prstClr val="white"/>
                </a:solidFill>
              </a:rPr>
              <a:t>The top 2 factors in determining whether or not someone will re-offend is whether or not the person has a job and stable housing  </a:t>
            </a:r>
          </a:p>
          <a:p>
            <a:pPr lvl="1"/>
            <a:r>
              <a:rPr lang="en-US" sz="2800" dirty="0" smtClean="0"/>
              <a:t>Unfortunately, within one year of being released only 25% of returning citizens have a job</a:t>
            </a:r>
          </a:p>
          <a:p>
            <a:pPr lvl="1"/>
            <a:r>
              <a:rPr lang="en-US" sz="2800" dirty="0" smtClean="0"/>
              <a:t>No job=no housing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1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r>
              <a:rPr lang="en-US" dirty="0" smtClean="0"/>
              <a:t>Mission Goals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61561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Provide a foundation for recovery from </a:t>
            </a:r>
            <a:r>
              <a:rPr lang="en-US" sz="2400" dirty="0" smtClean="0"/>
              <a:t>justice system involvement, substance abuse, mental illness and homelessness</a:t>
            </a:r>
          </a:p>
          <a:p>
            <a:pPr lvl="0"/>
            <a:r>
              <a:rPr lang="en-US" sz="2400" dirty="0" smtClean="0"/>
              <a:t>Decrease </a:t>
            </a:r>
            <a:r>
              <a:rPr lang="en-US" sz="2400" dirty="0"/>
              <a:t>recidivism </a:t>
            </a:r>
            <a:endParaRPr lang="en-US" sz="2400" dirty="0" smtClean="0"/>
          </a:p>
          <a:p>
            <a:pPr lvl="0"/>
            <a:r>
              <a:rPr lang="en-US" sz="2400" dirty="0" smtClean="0"/>
              <a:t>Provide </a:t>
            </a:r>
            <a:r>
              <a:rPr lang="en-US" sz="2400" dirty="0"/>
              <a:t>Peer </a:t>
            </a:r>
            <a:r>
              <a:rPr lang="en-US" sz="2400" dirty="0" smtClean="0"/>
              <a:t>Mentoring </a:t>
            </a:r>
            <a:r>
              <a:rPr lang="en-US" sz="2400" dirty="0"/>
              <a:t>from qualified former offenders who have successfully reintegrated and recovered after serving time </a:t>
            </a:r>
          </a:p>
          <a:p>
            <a:pPr lvl="0"/>
            <a:r>
              <a:rPr lang="en-US" sz="2400" dirty="0" smtClean="0"/>
              <a:t>Carve a path for successful reentry by collaborating </a:t>
            </a:r>
            <a:r>
              <a:rPr lang="en-US" sz="2400" dirty="0"/>
              <a:t>with Community Based Service Professionals </a:t>
            </a:r>
            <a:r>
              <a:rPr lang="en-US" sz="2400" dirty="0" smtClean="0"/>
              <a:t>to </a:t>
            </a:r>
            <a:r>
              <a:rPr lang="en-US" sz="2400" dirty="0"/>
              <a:t>ensure the continuum of care necessary for successful reintegration  </a:t>
            </a:r>
          </a:p>
          <a:p>
            <a:pPr lvl="0"/>
            <a:r>
              <a:rPr lang="en-US" sz="2400" dirty="0" smtClean="0"/>
              <a:t>Connect </a:t>
            </a:r>
            <a:r>
              <a:rPr lang="en-US" sz="2400" dirty="0"/>
              <a:t>individuals with community supports to ensure long-term </a:t>
            </a:r>
            <a:r>
              <a:rPr lang="en-US" sz="2400" dirty="0" smtClean="0"/>
              <a:t>success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665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1242</TotalTime>
  <Words>537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Perspective</vt:lpstr>
      <vt:lpstr>Revive Reentry Services, LLC </vt:lpstr>
      <vt:lpstr>Revive Reentry Services</vt:lpstr>
      <vt:lpstr>Owned &amp; Operated by</vt:lpstr>
      <vt:lpstr>Expanding Our Services</vt:lpstr>
      <vt:lpstr>Program Funding </vt:lpstr>
      <vt:lpstr>Impact of Mass Incarceration  </vt:lpstr>
      <vt:lpstr>Impact Con’t</vt:lpstr>
      <vt:lpstr>There has to be a better way…</vt:lpstr>
      <vt:lpstr>Mission Goals  </vt:lpstr>
      <vt:lpstr>Services </vt:lpstr>
      <vt:lpstr>Five Pillars of Successful Reentry</vt:lpstr>
      <vt:lpstr>Pillars of Revive Reentry</vt:lpstr>
      <vt:lpstr>Questions: Please contact  Layne Pavey at revivereentry@gmail.com (509) 998-8388  Intake:  Please contact  Bill Keizer at revivereentry1@gmail.com (509)720-3295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Revive Reentry Services, LLC</dc:title>
  <dc:creator>Lepavey</dc:creator>
  <cp:lastModifiedBy>Lepavey</cp:lastModifiedBy>
  <cp:revision>21</cp:revision>
  <dcterms:created xsi:type="dcterms:W3CDTF">2015-11-15T21:15:40Z</dcterms:created>
  <dcterms:modified xsi:type="dcterms:W3CDTF">2017-01-30T05:43:46Z</dcterms:modified>
</cp:coreProperties>
</file>