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56" r:id="rId6"/>
    <p:sldId id="284" r:id="rId7"/>
    <p:sldId id="320" r:id="rId8"/>
    <p:sldId id="316" r:id="rId9"/>
    <p:sldId id="286" r:id="rId10"/>
    <p:sldId id="289" r:id="rId11"/>
    <p:sldId id="295" r:id="rId12"/>
    <p:sldId id="296" r:id="rId13"/>
    <p:sldId id="287" r:id="rId14"/>
    <p:sldId id="290" r:id="rId15"/>
    <p:sldId id="297" r:id="rId16"/>
    <p:sldId id="304" r:id="rId17"/>
    <p:sldId id="302" r:id="rId18"/>
    <p:sldId id="303" r:id="rId19"/>
    <p:sldId id="299" r:id="rId20"/>
    <p:sldId id="301" r:id="rId21"/>
    <p:sldId id="313" r:id="rId22"/>
    <p:sldId id="317" r:id="rId23"/>
    <p:sldId id="311" r:id="rId24"/>
    <p:sldId id="309" r:id="rId25"/>
    <p:sldId id="314" r:id="rId26"/>
    <p:sldId id="31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45B"/>
    <a:srgbClr val="0B3E7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3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5A069-0375-42BA-882F-151FE341C0D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5B5733-1D0B-4A8A-8CA2-B1591CB81E10}">
      <dgm:prSet phldrT="[Text]"/>
      <dgm:spPr/>
      <dgm:t>
        <a:bodyPr/>
        <a:lstStyle/>
        <a:p>
          <a:r>
            <a:rPr lang="en-US" dirty="0" smtClean="0"/>
            <a:t>Shared goal</a:t>
          </a:r>
          <a:endParaRPr lang="en-US" dirty="0"/>
        </a:p>
      </dgm:t>
    </dgm:pt>
    <dgm:pt modelId="{3505839B-50B4-4A30-A682-E6E5539D7C88}" type="parTrans" cxnId="{8DCA88E9-EB6E-4F75-B2DA-B987FE522087}">
      <dgm:prSet/>
      <dgm:spPr/>
      <dgm:t>
        <a:bodyPr/>
        <a:lstStyle/>
        <a:p>
          <a:endParaRPr lang="en-US"/>
        </a:p>
      </dgm:t>
    </dgm:pt>
    <dgm:pt modelId="{4CDEAA94-919E-4800-A32F-BDEDADAF1379}" type="sibTrans" cxnId="{8DCA88E9-EB6E-4F75-B2DA-B987FE522087}">
      <dgm:prSet/>
      <dgm:spPr/>
      <dgm:t>
        <a:bodyPr/>
        <a:lstStyle/>
        <a:p>
          <a:endParaRPr lang="en-US"/>
        </a:p>
      </dgm:t>
    </dgm:pt>
    <dgm:pt modelId="{4B6D7B31-C3FA-4E86-8944-689C2891C0AE}">
      <dgm:prSet phldrT="[Text]"/>
      <dgm:spPr/>
      <dgm:t>
        <a:bodyPr/>
        <a:lstStyle/>
        <a:p>
          <a:r>
            <a:rPr lang="en-US" dirty="0" smtClean="0"/>
            <a:t>City and County Projects</a:t>
          </a:r>
          <a:endParaRPr lang="en-US" dirty="0"/>
        </a:p>
      </dgm:t>
    </dgm:pt>
    <dgm:pt modelId="{4B4BCD09-7384-4197-B63C-9E52C1D31823}" type="parTrans" cxnId="{42B37219-038F-4D67-9E9C-2F45925B52C2}">
      <dgm:prSet/>
      <dgm:spPr/>
      <dgm:t>
        <a:bodyPr/>
        <a:lstStyle/>
        <a:p>
          <a:endParaRPr lang="en-US"/>
        </a:p>
      </dgm:t>
    </dgm:pt>
    <dgm:pt modelId="{4ECDAF60-E30D-4F42-ABEC-1710395AF828}" type="sibTrans" cxnId="{42B37219-038F-4D67-9E9C-2F45925B52C2}">
      <dgm:prSet/>
      <dgm:spPr/>
      <dgm:t>
        <a:bodyPr/>
        <a:lstStyle/>
        <a:p>
          <a:endParaRPr lang="en-US"/>
        </a:p>
      </dgm:t>
    </dgm:pt>
    <dgm:pt modelId="{951892A0-D48A-4E50-915A-7205437CDA82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4BABF1C6-6E8D-4B4C-976F-B7040DDDFAAC}" type="parTrans" cxnId="{30049EEB-547B-488B-9DD2-5C6BD95EDEE8}">
      <dgm:prSet/>
      <dgm:spPr/>
      <dgm:t>
        <a:bodyPr/>
        <a:lstStyle/>
        <a:p>
          <a:endParaRPr lang="en-US"/>
        </a:p>
      </dgm:t>
    </dgm:pt>
    <dgm:pt modelId="{B64379DD-7D1B-410C-8C87-32B1367EBA91}" type="sibTrans" cxnId="{30049EEB-547B-488B-9DD2-5C6BD95EDEE8}">
      <dgm:prSet/>
      <dgm:spPr/>
      <dgm:t>
        <a:bodyPr/>
        <a:lstStyle/>
        <a:p>
          <a:endParaRPr lang="en-US"/>
        </a:p>
      </dgm:t>
    </dgm:pt>
    <dgm:pt modelId="{A1334F52-812A-410C-881C-0FC32B5BB0CB}">
      <dgm:prSet phldrT="[Text]"/>
      <dgm:spPr/>
      <dgm:t>
        <a:bodyPr/>
        <a:lstStyle/>
        <a:p>
          <a:r>
            <a:rPr lang="en-US" dirty="0" smtClean="0"/>
            <a:t>Community Collaborations</a:t>
          </a:r>
          <a:endParaRPr lang="en-US" dirty="0"/>
        </a:p>
      </dgm:t>
    </dgm:pt>
    <dgm:pt modelId="{C98EDBCF-FF72-43AC-8B1F-1ECE8A2E5688}" type="parTrans" cxnId="{15BE6464-A4DE-4133-AFD5-949195FB47C5}">
      <dgm:prSet/>
      <dgm:spPr/>
      <dgm:t>
        <a:bodyPr/>
        <a:lstStyle/>
        <a:p>
          <a:endParaRPr lang="en-US"/>
        </a:p>
      </dgm:t>
    </dgm:pt>
    <dgm:pt modelId="{74947B43-EE88-4CF2-B2B2-3F6AF854681E}" type="sibTrans" cxnId="{15BE6464-A4DE-4133-AFD5-949195FB47C5}">
      <dgm:prSet/>
      <dgm:spPr/>
      <dgm:t>
        <a:bodyPr/>
        <a:lstStyle/>
        <a:p>
          <a:endParaRPr lang="en-US"/>
        </a:p>
      </dgm:t>
    </dgm:pt>
    <dgm:pt modelId="{F5C98737-9F62-49A3-8725-00876DDB4C51}">
      <dgm:prSet phldrT="[Text]"/>
      <dgm:spPr/>
      <dgm:t>
        <a:bodyPr/>
        <a:lstStyle/>
        <a:p>
          <a:r>
            <a:rPr lang="en-US" dirty="0" smtClean="0"/>
            <a:t>Local to national legislation</a:t>
          </a:r>
          <a:endParaRPr lang="en-US" dirty="0"/>
        </a:p>
      </dgm:t>
    </dgm:pt>
    <dgm:pt modelId="{A7B6ABC7-631C-40B7-881F-62532F39686B}" type="parTrans" cxnId="{4C988C37-455E-4A8B-B5BD-8BC83EF894BA}">
      <dgm:prSet/>
      <dgm:spPr/>
      <dgm:t>
        <a:bodyPr/>
        <a:lstStyle/>
        <a:p>
          <a:endParaRPr lang="en-US"/>
        </a:p>
      </dgm:t>
    </dgm:pt>
    <dgm:pt modelId="{07DD5844-E667-4E55-A724-54BEB2618EC7}" type="sibTrans" cxnId="{4C988C37-455E-4A8B-B5BD-8BC83EF894BA}">
      <dgm:prSet/>
      <dgm:spPr/>
      <dgm:t>
        <a:bodyPr/>
        <a:lstStyle/>
        <a:p>
          <a:endParaRPr lang="en-US"/>
        </a:p>
      </dgm:t>
    </dgm:pt>
    <dgm:pt modelId="{433FD4EE-9DD8-4C22-9FB3-6535FF5F71C7}">
      <dgm:prSet phldrT="[Text]"/>
      <dgm:spPr/>
      <dgm:t>
        <a:bodyPr/>
        <a:lstStyle/>
        <a:p>
          <a:r>
            <a:rPr lang="en-US" dirty="0" smtClean="0"/>
            <a:t>Non-profits</a:t>
          </a:r>
          <a:endParaRPr lang="en-US" dirty="0"/>
        </a:p>
      </dgm:t>
    </dgm:pt>
    <dgm:pt modelId="{D358139C-3AE0-43E1-A59D-918557B73564}" type="parTrans" cxnId="{D4AFF450-61C8-4643-871E-0F269A1F1CAF}">
      <dgm:prSet/>
      <dgm:spPr/>
      <dgm:t>
        <a:bodyPr/>
        <a:lstStyle/>
        <a:p>
          <a:endParaRPr lang="en-US"/>
        </a:p>
      </dgm:t>
    </dgm:pt>
    <dgm:pt modelId="{AA38E9F6-6EBC-43AB-8A14-33A7155B98E4}" type="sibTrans" cxnId="{D4AFF450-61C8-4643-871E-0F269A1F1CAF}">
      <dgm:prSet/>
      <dgm:spPr/>
      <dgm:t>
        <a:bodyPr/>
        <a:lstStyle/>
        <a:p>
          <a:endParaRPr lang="en-US"/>
        </a:p>
      </dgm:t>
    </dgm:pt>
    <dgm:pt modelId="{897B0300-6590-4206-9AA4-C057CD3B50BC}">
      <dgm:prSet phldrT="[Text]"/>
      <dgm:spPr/>
      <dgm:t>
        <a:bodyPr/>
        <a:lstStyle/>
        <a:p>
          <a:r>
            <a:rPr lang="en-US" dirty="0" smtClean="0"/>
            <a:t>Housing Providers</a:t>
          </a:r>
          <a:endParaRPr lang="en-US" dirty="0"/>
        </a:p>
      </dgm:t>
    </dgm:pt>
    <dgm:pt modelId="{5AB2D50A-0B80-4881-AB4F-65E2019A171C}" type="parTrans" cxnId="{50F5C42C-20E3-4060-8E7B-3F016139F118}">
      <dgm:prSet/>
      <dgm:spPr/>
      <dgm:t>
        <a:bodyPr/>
        <a:lstStyle/>
        <a:p>
          <a:endParaRPr lang="en-US"/>
        </a:p>
      </dgm:t>
    </dgm:pt>
    <dgm:pt modelId="{FF83CB52-642B-4F8A-B54A-055789F04618}" type="sibTrans" cxnId="{50F5C42C-20E3-4060-8E7B-3F016139F118}">
      <dgm:prSet/>
      <dgm:spPr/>
      <dgm:t>
        <a:bodyPr/>
        <a:lstStyle/>
        <a:p>
          <a:endParaRPr lang="en-US"/>
        </a:p>
      </dgm:t>
    </dgm:pt>
    <dgm:pt modelId="{F2032289-E8F8-49D5-8265-743D4F45CB8E}">
      <dgm:prSet phldrT="[Text]"/>
      <dgm:spPr/>
      <dgm:t>
        <a:bodyPr/>
        <a:lstStyle/>
        <a:p>
          <a:r>
            <a:rPr lang="en-US" dirty="0" smtClean="0"/>
            <a:t>Investors</a:t>
          </a:r>
          <a:endParaRPr lang="en-US" dirty="0"/>
        </a:p>
      </dgm:t>
    </dgm:pt>
    <dgm:pt modelId="{53AB24A5-8CAC-4F31-838F-B21BC2CC3CD4}" type="parTrans" cxnId="{771BDEB2-29DF-4877-B78D-FB0306E29919}">
      <dgm:prSet/>
      <dgm:spPr/>
      <dgm:t>
        <a:bodyPr/>
        <a:lstStyle/>
        <a:p>
          <a:endParaRPr lang="en-US"/>
        </a:p>
      </dgm:t>
    </dgm:pt>
    <dgm:pt modelId="{CC5CB269-F651-407F-833A-DDAEFBBEF1CC}" type="sibTrans" cxnId="{771BDEB2-29DF-4877-B78D-FB0306E29919}">
      <dgm:prSet/>
      <dgm:spPr/>
      <dgm:t>
        <a:bodyPr/>
        <a:lstStyle/>
        <a:p>
          <a:endParaRPr lang="en-US"/>
        </a:p>
      </dgm:t>
    </dgm:pt>
    <dgm:pt modelId="{56008ED0-54EC-4F2E-B376-3019C5666B80}" type="pres">
      <dgm:prSet presAssocID="{1CC5A069-0375-42BA-882F-151FE341C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EBAB9-D392-4FF7-A14F-10A80E484C2F}" type="pres">
      <dgm:prSet presAssocID="{3C5B5733-1D0B-4A8A-8CA2-B1591CB81E10}" presName="centerShape" presStyleLbl="node0" presStyleIdx="0" presStyleCnt="1" custLinFactNeighborX="-1970" custLinFactNeighborY="-63066"/>
      <dgm:spPr/>
      <dgm:t>
        <a:bodyPr/>
        <a:lstStyle/>
        <a:p>
          <a:endParaRPr lang="en-US"/>
        </a:p>
      </dgm:t>
    </dgm:pt>
    <dgm:pt modelId="{3820749D-ADAE-4AB4-9B00-3B8A88CDFDA0}" type="pres">
      <dgm:prSet presAssocID="{4B4BCD09-7384-4197-B63C-9E52C1D3182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81AA578A-7FEC-4049-BC08-DEF85C3B1169}" type="pres">
      <dgm:prSet presAssocID="{4B6D7B31-C3FA-4E86-8944-689C2891C0AE}" presName="node" presStyleLbl="node1" presStyleIdx="0" presStyleCnt="7" custRadScaleRad="109005" custRadScaleInc="133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DF3EE-C3C8-4CB7-ADFF-ED402D728D32}" type="pres">
      <dgm:prSet presAssocID="{4BABF1C6-6E8D-4B4C-976F-B7040DDDFAAC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1C2542A-9DBC-4D4F-B226-648C7A6F3B11}" type="pres">
      <dgm:prSet presAssocID="{951892A0-D48A-4E50-915A-7205437CDA82}" presName="node" presStyleLbl="node1" presStyleIdx="1" presStyleCnt="7" custRadScaleRad="56403" custRadScaleInc="-2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C0030-4580-42FD-B0B9-C2FB190E3AC9}" type="pres">
      <dgm:prSet presAssocID="{C98EDBCF-FF72-43AC-8B1F-1ECE8A2E5688}" presName="parTrans" presStyleLbl="bgSibTrans2D1" presStyleIdx="2" presStyleCnt="7" custLinFactNeighborX="-8288" custLinFactNeighborY="40708"/>
      <dgm:spPr/>
      <dgm:t>
        <a:bodyPr/>
        <a:lstStyle/>
        <a:p>
          <a:endParaRPr lang="en-US"/>
        </a:p>
      </dgm:t>
    </dgm:pt>
    <dgm:pt modelId="{37EE24AF-40D3-4848-9081-C4F1E0257622}" type="pres">
      <dgm:prSet presAssocID="{A1334F52-812A-410C-881C-0FC32B5BB0CB}" presName="node" presStyleLbl="node1" presStyleIdx="2" presStyleCnt="7" custRadScaleRad="138597" custRadScaleInc="-31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C7EB9-1EEC-48CC-A148-83AC19AFFE00}" type="pres">
      <dgm:prSet presAssocID="{A7B6ABC7-631C-40B7-881F-62532F3968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1093348A-93EC-40EF-8624-38135F2D78DF}" type="pres">
      <dgm:prSet presAssocID="{F5C98737-9F62-49A3-8725-00876DDB4C51}" presName="node" presStyleLbl="node1" presStyleIdx="3" presStyleCnt="7" custRadScaleRad="141166" custRadScaleInc="14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77EC-7C55-4887-AD57-AA8951C8FD12}" type="pres">
      <dgm:prSet presAssocID="{D358139C-3AE0-43E1-A59D-918557B7356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02D3F3A-0317-42CC-8EBD-BE3E61C7A7FB}" type="pres">
      <dgm:prSet presAssocID="{433FD4EE-9DD8-4C22-9FB3-6535FF5F71C7}" presName="node" presStyleLbl="node1" presStyleIdx="4" presStyleCnt="7" custRadScaleRad="111748" custRadScaleInc="103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6278B-4FBE-4186-9F0B-833488201DCA}" type="pres">
      <dgm:prSet presAssocID="{5AB2D50A-0B80-4881-AB4F-65E2019A171C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AEFEFBF1-BE59-42A6-B932-B10186D8F58B}" type="pres">
      <dgm:prSet presAssocID="{897B0300-6590-4206-9AA4-C057CD3B50BC}" presName="node" presStyleLbl="node1" presStyleIdx="5" presStyleCnt="7" custRadScaleRad="12958" custRadScaleInc="-14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5414-A16F-4A64-B04D-63749F788577}" type="pres">
      <dgm:prSet presAssocID="{53AB24A5-8CAC-4F31-838F-B21BC2CC3CD4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5C2EA708-96D5-40FC-9FFE-A1903DD1FAD2}" type="pres">
      <dgm:prSet presAssocID="{F2032289-E8F8-49D5-8265-743D4F45CB8E}" presName="node" presStyleLbl="node1" presStyleIdx="6" presStyleCnt="7" custRadScaleRad="66671" custRadScaleInc="-63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29811-7148-4860-8038-28E69811FABF}" type="presOf" srcId="{897B0300-6590-4206-9AA4-C057CD3B50BC}" destId="{AEFEFBF1-BE59-42A6-B932-B10186D8F58B}" srcOrd="0" destOrd="0" presId="urn:microsoft.com/office/officeart/2005/8/layout/radial4"/>
    <dgm:cxn modelId="{3C101EDD-47DD-4BBB-B268-65A7949CBC6A}" type="presOf" srcId="{3C5B5733-1D0B-4A8A-8CA2-B1591CB81E10}" destId="{2DDEBAB9-D392-4FF7-A14F-10A80E484C2F}" srcOrd="0" destOrd="0" presId="urn:microsoft.com/office/officeart/2005/8/layout/radial4"/>
    <dgm:cxn modelId="{6F2889E8-DA73-44CB-8BBA-C3B4FDE26A25}" type="presOf" srcId="{A1334F52-812A-410C-881C-0FC32B5BB0CB}" destId="{37EE24AF-40D3-4848-9081-C4F1E0257622}" srcOrd="0" destOrd="0" presId="urn:microsoft.com/office/officeart/2005/8/layout/radial4"/>
    <dgm:cxn modelId="{94B420BD-C393-4520-8E46-7958646DCE4E}" type="presOf" srcId="{433FD4EE-9DD8-4C22-9FB3-6535FF5F71C7}" destId="{D02D3F3A-0317-42CC-8EBD-BE3E61C7A7FB}" srcOrd="0" destOrd="0" presId="urn:microsoft.com/office/officeart/2005/8/layout/radial4"/>
    <dgm:cxn modelId="{771BDEB2-29DF-4877-B78D-FB0306E29919}" srcId="{3C5B5733-1D0B-4A8A-8CA2-B1591CB81E10}" destId="{F2032289-E8F8-49D5-8265-743D4F45CB8E}" srcOrd="6" destOrd="0" parTransId="{53AB24A5-8CAC-4F31-838F-B21BC2CC3CD4}" sibTransId="{CC5CB269-F651-407F-833A-DDAEFBBEF1CC}"/>
    <dgm:cxn modelId="{960E95A0-A69E-46D6-BBD3-084DDEC3AA10}" type="presOf" srcId="{F2032289-E8F8-49D5-8265-743D4F45CB8E}" destId="{5C2EA708-96D5-40FC-9FFE-A1903DD1FAD2}" srcOrd="0" destOrd="0" presId="urn:microsoft.com/office/officeart/2005/8/layout/radial4"/>
    <dgm:cxn modelId="{D4AFF450-61C8-4643-871E-0F269A1F1CAF}" srcId="{3C5B5733-1D0B-4A8A-8CA2-B1591CB81E10}" destId="{433FD4EE-9DD8-4C22-9FB3-6535FF5F71C7}" srcOrd="4" destOrd="0" parTransId="{D358139C-3AE0-43E1-A59D-918557B73564}" sibTransId="{AA38E9F6-6EBC-43AB-8A14-33A7155B98E4}"/>
    <dgm:cxn modelId="{A2000BD8-F12E-4ADE-B950-705578A69540}" type="presOf" srcId="{1CC5A069-0375-42BA-882F-151FE341C0D7}" destId="{56008ED0-54EC-4F2E-B376-3019C5666B80}" srcOrd="0" destOrd="0" presId="urn:microsoft.com/office/officeart/2005/8/layout/radial4"/>
    <dgm:cxn modelId="{BA5D83EB-E3E6-4491-8302-58C28F7F9BA1}" type="presOf" srcId="{4B4BCD09-7384-4197-B63C-9E52C1D31823}" destId="{3820749D-ADAE-4AB4-9B00-3B8A88CDFDA0}" srcOrd="0" destOrd="0" presId="urn:microsoft.com/office/officeart/2005/8/layout/radial4"/>
    <dgm:cxn modelId="{15BE6464-A4DE-4133-AFD5-949195FB47C5}" srcId="{3C5B5733-1D0B-4A8A-8CA2-B1591CB81E10}" destId="{A1334F52-812A-410C-881C-0FC32B5BB0CB}" srcOrd="2" destOrd="0" parTransId="{C98EDBCF-FF72-43AC-8B1F-1ECE8A2E5688}" sibTransId="{74947B43-EE88-4CF2-B2B2-3F6AF854681E}"/>
    <dgm:cxn modelId="{1BA2D436-8B9E-446E-9CDF-EF532B5EEE0F}" type="presOf" srcId="{C98EDBCF-FF72-43AC-8B1F-1ECE8A2E5688}" destId="{DA6C0030-4580-42FD-B0B9-C2FB190E3AC9}" srcOrd="0" destOrd="0" presId="urn:microsoft.com/office/officeart/2005/8/layout/radial4"/>
    <dgm:cxn modelId="{30049EEB-547B-488B-9DD2-5C6BD95EDEE8}" srcId="{3C5B5733-1D0B-4A8A-8CA2-B1591CB81E10}" destId="{951892A0-D48A-4E50-915A-7205437CDA82}" srcOrd="1" destOrd="0" parTransId="{4BABF1C6-6E8D-4B4C-976F-B7040DDDFAAC}" sibTransId="{B64379DD-7D1B-410C-8C87-32B1367EBA91}"/>
    <dgm:cxn modelId="{224B4A0F-B111-4BB7-B454-DA577E16A8B8}" type="presOf" srcId="{F5C98737-9F62-49A3-8725-00876DDB4C51}" destId="{1093348A-93EC-40EF-8624-38135F2D78DF}" srcOrd="0" destOrd="0" presId="urn:microsoft.com/office/officeart/2005/8/layout/radial4"/>
    <dgm:cxn modelId="{F79F1824-90B2-4B6C-830F-85579E7543F2}" type="presOf" srcId="{5AB2D50A-0B80-4881-AB4F-65E2019A171C}" destId="{0EB6278B-4FBE-4186-9F0B-833488201DCA}" srcOrd="0" destOrd="0" presId="urn:microsoft.com/office/officeart/2005/8/layout/radial4"/>
    <dgm:cxn modelId="{42B37219-038F-4D67-9E9C-2F45925B52C2}" srcId="{3C5B5733-1D0B-4A8A-8CA2-B1591CB81E10}" destId="{4B6D7B31-C3FA-4E86-8944-689C2891C0AE}" srcOrd="0" destOrd="0" parTransId="{4B4BCD09-7384-4197-B63C-9E52C1D31823}" sibTransId="{4ECDAF60-E30D-4F42-ABEC-1710395AF828}"/>
    <dgm:cxn modelId="{8DCA88E9-EB6E-4F75-B2DA-B987FE522087}" srcId="{1CC5A069-0375-42BA-882F-151FE341C0D7}" destId="{3C5B5733-1D0B-4A8A-8CA2-B1591CB81E10}" srcOrd="0" destOrd="0" parTransId="{3505839B-50B4-4A30-A682-E6E5539D7C88}" sibTransId="{4CDEAA94-919E-4800-A32F-BDEDADAF1379}"/>
    <dgm:cxn modelId="{4C988C37-455E-4A8B-B5BD-8BC83EF894BA}" srcId="{3C5B5733-1D0B-4A8A-8CA2-B1591CB81E10}" destId="{F5C98737-9F62-49A3-8725-00876DDB4C51}" srcOrd="3" destOrd="0" parTransId="{A7B6ABC7-631C-40B7-881F-62532F39686B}" sibTransId="{07DD5844-E667-4E55-A724-54BEB2618EC7}"/>
    <dgm:cxn modelId="{8FC23C06-62CE-479E-B61D-2FAEF4112BFC}" type="presOf" srcId="{4B6D7B31-C3FA-4E86-8944-689C2891C0AE}" destId="{81AA578A-7FEC-4049-BC08-DEF85C3B1169}" srcOrd="0" destOrd="0" presId="urn:microsoft.com/office/officeart/2005/8/layout/radial4"/>
    <dgm:cxn modelId="{AD7D392B-FFAC-41DA-9CAE-11D634C1E858}" type="presOf" srcId="{D358139C-3AE0-43E1-A59D-918557B73564}" destId="{E76B77EC-7C55-4887-AD57-AA8951C8FD12}" srcOrd="0" destOrd="0" presId="urn:microsoft.com/office/officeart/2005/8/layout/radial4"/>
    <dgm:cxn modelId="{E8A6F425-3803-47DA-82CB-CC8EE8A36F79}" type="presOf" srcId="{951892A0-D48A-4E50-915A-7205437CDA82}" destId="{21C2542A-9DBC-4D4F-B226-648C7A6F3B11}" srcOrd="0" destOrd="0" presId="urn:microsoft.com/office/officeart/2005/8/layout/radial4"/>
    <dgm:cxn modelId="{2551B46D-8665-400E-A749-C0EAA1287EB3}" type="presOf" srcId="{A7B6ABC7-631C-40B7-881F-62532F39686B}" destId="{823C7EB9-1EEC-48CC-A148-83AC19AFFE00}" srcOrd="0" destOrd="0" presId="urn:microsoft.com/office/officeart/2005/8/layout/radial4"/>
    <dgm:cxn modelId="{50F5C42C-20E3-4060-8E7B-3F016139F118}" srcId="{3C5B5733-1D0B-4A8A-8CA2-B1591CB81E10}" destId="{897B0300-6590-4206-9AA4-C057CD3B50BC}" srcOrd="5" destOrd="0" parTransId="{5AB2D50A-0B80-4881-AB4F-65E2019A171C}" sibTransId="{FF83CB52-642B-4F8A-B54A-055789F04618}"/>
    <dgm:cxn modelId="{358D38B6-20FD-49D9-8EFB-BF9964904E42}" type="presOf" srcId="{53AB24A5-8CAC-4F31-838F-B21BC2CC3CD4}" destId="{10AF5414-A16F-4A64-B04D-63749F788577}" srcOrd="0" destOrd="0" presId="urn:microsoft.com/office/officeart/2005/8/layout/radial4"/>
    <dgm:cxn modelId="{8B35D4F5-BB1E-4137-9C27-E741C70758ED}" type="presOf" srcId="{4BABF1C6-6E8D-4B4C-976F-B7040DDDFAAC}" destId="{968DF3EE-C3C8-4CB7-ADFF-ED402D728D32}" srcOrd="0" destOrd="0" presId="urn:microsoft.com/office/officeart/2005/8/layout/radial4"/>
    <dgm:cxn modelId="{CE6301FC-5467-45B4-B13D-CC43F34EDB0F}" type="presParOf" srcId="{56008ED0-54EC-4F2E-B376-3019C5666B80}" destId="{2DDEBAB9-D392-4FF7-A14F-10A80E484C2F}" srcOrd="0" destOrd="0" presId="urn:microsoft.com/office/officeart/2005/8/layout/radial4"/>
    <dgm:cxn modelId="{615C4920-EF1C-4F1F-9969-D5194328753C}" type="presParOf" srcId="{56008ED0-54EC-4F2E-B376-3019C5666B80}" destId="{3820749D-ADAE-4AB4-9B00-3B8A88CDFDA0}" srcOrd="1" destOrd="0" presId="urn:microsoft.com/office/officeart/2005/8/layout/radial4"/>
    <dgm:cxn modelId="{D5921922-112F-45F2-994F-F6746B9775A3}" type="presParOf" srcId="{56008ED0-54EC-4F2E-B376-3019C5666B80}" destId="{81AA578A-7FEC-4049-BC08-DEF85C3B1169}" srcOrd="2" destOrd="0" presId="urn:microsoft.com/office/officeart/2005/8/layout/radial4"/>
    <dgm:cxn modelId="{6F6B65CF-8BF8-4754-84C7-DEB3B689E9B7}" type="presParOf" srcId="{56008ED0-54EC-4F2E-B376-3019C5666B80}" destId="{968DF3EE-C3C8-4CB7-ADFF-ED402D728D32}" srcOrd="3" destOrd="0" presId="urn:microsoft.com/office/officeart/2005/8/layout/radial4"/>
    <dgm:cxn modelId="{39E692BA-325E-475D-8112-138704ED9F08}" type="presParOf" srcId="{56008ED0-54EC-4F2E-B376-3019C5666B80}" destId="{21C2542A-9DBC-4D4F-B226-648C7A6F3B11}" srcOrd="4" destOrd="0" presId="urn:microsoft.com/office/officeart/2005/8/layout/radial4"/>
    <dgm:cxn modelId="{08EAF073-44AE-4A14-9660-B90AB282B8E7}" type="presParOf" srcId="{56008ED0-54EC-4F2E-B376-3019C5666B80}" destId="{DA6C0030-4580-42FD-B0B9-C2FB190E3AC9}" srcOrd="5" destOrd="0" presId="urn:microsoft.com/office/officeart/2005/8/layout/radial4"/>
    <dgm:cxn modelId="{EBAE1B4B-3CB3-4A72-88C8-90A84B366DEE}" type="presParOf" srcId="{56008ED0-54EC-4F2E-B376-3019C5666B80}" destId="{37EE24AF-40D3-4848-9081-C4F1E0257622}" srcOrd="6" destOrd="0" presId="urn:microsoft.com/office/officeart/2005/8/layout/radial4"/>
    <dgm:cxn modelId="{4D156FF0-B865-4078-B163-D8AC5312B285}" type="presParOf" srcId="{56008ED0-54EC-4F2E-B376-3019C5666B80}" destId="{823C7EB9-1EEC-48CC-A148-83AC19AFFE00}" srcOrd="7" destOrd="0" presId="urn:microsoft.com/office/officeart/2005/8/layout/radial4"/>
    <dgm:cxn modelId="{310A97F2-1B93-460C-B11F-443BAB9F3BF5}" type="presParOf" srcId="{56008ED0-54EC-4F2E-B376-3019C5666B80}" destId="{1093348A-93EC-40EF-8624-38135F2D78DF}" srcOrd="8" destOrd="0" presId="urn:microsoft.com/office/officeart/2005/8/layout/radial4"/>
    <dgm:cxn modelId="{1DB42C2B-D9F3-4091-A9D7-988B5D23AF21}" type="presParOf" srcId="{56008ED0-54EC-4F2E-B376-3019C5666B80}" destId="{E76B77EC-7C55-4887-AD57-AA8951C8FD12}" srcOrd="9" destOrd="0" presId="urn:microsoft.com/office/officeart/2005/8/layout/radial4"/>
    <dgm:cxn modelId="{BC068088-9C3A-491A-8952-0BC14F93B668}" type="presParOf" srcId="{56008ED0-54EC-4F2E-B376-3019C5666B80}" destId="{D02D3F3A-0317-42CC-8EBD-BE3E61C7A7FB}" srcOrd="10" destOrd="0" presId="urn:microsoft.com/office/officeart/2005/8/layout/radial4"/>
    <dgm:cxn modelId="{AC75FB1C-F23D-42C3-A4F6-3FB312A9F8BF}" type="presParOf" srcId="{56008ED0-54EC-4F2E-B376-3019C5666B80}" destId="{0EB6278B-4FBE-4186-9F0B-833488201DCA}" srcOrd="11" destOrd="0" presId="urn:microsoft.com/office/officeart/2005/8/layout/radial4"/>
    <dgm:cxn modelId="{E3B67A16-BE16-4F97-A28F-FA993573D81C}" type="presParOf" srcId="{56008ED0-54EC-4F2E-B376-3019C5666B80}" destId="{AEFEFBF1-BE59-42A6-B932-B10186D8F58B}" srcOrd="12" destOrd="0" presId="urn:microsoft.com/office/officeart/2005/8/layout/radial4"/>
    <dgm:cxn modelId="{66F099FD-ED79-48AC-AD4B-EDEEF882CF74}" type="presParOf" srcId="{56008ED0-54EC-4F2E-B376-3019C5666B80}" destId="{10AF5414-A16F-4A64-B04D-63749F788577}" srcOrd="13" destOrd="0" presId="urn:microsoft.com/office/officeart/2005/8/layout/radial4"/>
    <dgm:cxn modelId="{7F8A3694-F149-4217-9F95-06E649D06065}" type="presParOf" srcId="{56008ED0-54EC-4F2E-B376-3019C5666B80}" destId="{5C2EA708-96D5-40FC-9FFE-A1903DD1FAD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EBAB9-D392-4FF7-A14F-10A80E484C2F}">
      <dsp:nvSpPr>
        <dsp:cNvPr id="0" name=""/>
        <dsp:cNvSpPr/>
      </dsp:nvSpPr>
      <dsp:spPr>
        <a:xfrm>
          <a:off x="2933616" y="0"/>
          <a:ext cx="2020832" cy="20208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Shared goal</a:t>
          </a:r>
          <a:endParaRPr lang="en-US" sz="3800" kern="1200" dirty="0"/>
        </a:p>
      </dsp:txBody>
      <dsp:txXfrm>
        <a:off x="3229560" y="295944"/>
        <a:ext cx="1428944" cy="1428944"/>
      </dsp:txXfrm>
    </dsp:sp>
    <dsp:sp modelId="{3820749D-ADAE-4AB4-9B00-3B8A88CDFDA0}">
      <dsp:nvSpPr>
        <dsp:cNvPr id="0" name=""/>
        <dsp:cNvSpPr/>
      </dsp:nvSpPr>
      <dsp:spPr>
        <a:xfrm rot="9416521">
          <a:off x="969614" y="1559220"/>
          <a:ext cx="2017277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578A-7FEC-4049-BC08-DEF85C3B1169}">
      <dsp:nvSpPr>
        <dsp:cNvPr id="0" name=""/>
        <dsp:cNvSpPr/>
      </dsp:nvSpPr>
      <dsp:spPr>
        <a:xfrm>
          <a:off x="342904" y="1676401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City and County Projects</a:t>
          </a:r>
          <a:endParaRPr lang="en-US" sz="1700" kern="1200" dirty="0"/>
        </a:p>
      </dsp:txBody>
      <dsp:txXfrm>
        <a:off x="376049" y="1709546"/>
        <a:ext cx="1348293" cy="1065376"/>
      </dsp:txXfrm>
    </dsp:sp>
    <dsp:sp modelId="{968DF3EE-C3C8-4CB7-ADFF-ED402D728D32}">
      <dsp:nvSpPr>
        <dsp:cNvPr id="0" name=""/>
        <dsp:cNvSpPr/>
      </dsp:nvSpPr>
      <dsp:spPr>
        <a:xfrm rot="7338773">
          <a:off x="1910168" y="2459042"/>
          <a:ext cx="1870976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2542A-9DBC-4D4F-B226-648C7A6F3B11}">
      <dsp:nvSpPr>
        <dsp:cNvPr id="0" name=""/>
        <dsp:cNvSpPr/>
      </dsp:nvSpPr>
      <dsp:spPr>
        <a:xfrm>
          <a:off x="1638306" y="2971798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 Services</a:t>
          </a:r>
          <a:endParaRPr lang="en-US" sz="1700" kern="1200" dirty="0"/>
        </a:p>
      </dsp:txBody>
      <dsp:txXfrm>
        <a:off x="1671451" y="3004943"/>
        <a:ext cx="1348293" cy="1065376"/>
      </dsp:txXfrm>
    </dsp:sp>
    <dsp:sp modelId="{DA6C0030-4580-42FD-B0B9-C2FB190E3AC9}">
      <dsp:nvSpPr>
        <dsp:cNvPr id="0" name=""/>
        <dsp:cNvSpPr/>
      </dsp:nvSpPr>
      <dsp:spPr>
        <a:xfrm rot="11259200">
          <a:off x="1057682" y="698994"/>
          <a:ext cx="1659115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E24AF-40D3-4848-9081-C4F1E0257622}">
      <dsp:nvSpPr>
        <dsp:cNvPr id="0" name=""/>
        <dsp:cNvSpPr/>
      </dsp:nvSpPr>
      <dsp:spPr>
        <a:xfrm>
          <a:off x="495287" y="76197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Community Collaborations</a:t>
          </a:r>
          <a:endParaRPr lang="en-US" sz="1700" kern="1200" dirty="0"/>
        </a:p>
      </dsp:txBody>
      <dsp:txXfrm>
        <a:off x="528432" y="109342"/>
        <a:ext cx="1348293" cy="1065376"/>
      </dsp:txXfrm>
    </dsp:sp>
    <dsp:sp modelId="{823C7EB9-1EEC-48CC-A148-83AC19AFFE00}">
      <dsp:nvSpPr>
        <dsp:cNvPr id="0" name=""/>
        <dsp:cNvSpPr/>
      </dsp:nvSpPr>
      <dsp:spPr>
        <a:xfrm rot="21102374">
          <a:off x="5046389" y="419068"/>
          <a:ext cx="1957633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3348A-93EC-40EF-8624-38135F2D78DF}">
      <dsp:nvSpPr>
        <dsp:cNvPr id="0" name=""/>
        <dsp:cNvSpPr/>
      </dsp:nvSpPr>
      <dsp:spPr>
        <a:xfrm>
          <a:off x="6286494" y="10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 to national legislation</a:t>
          </a:r>
          <a:endParaRPr lang="en-US" sz="1700" kern="1200" dirty="0"/>
        </a:p>
      </dsp:txBody>
      <dsp:txXfrm>
        <a:off x="6319639" y="33155"/>
        <a:ext cx="1348293" cy="1065376"/>
      </dsp:txXfrm>
    </dsp:sp>
    <dsp:sp modelId="{E76B77EC-7C55-4887-AD57-AA8951C8FD12}">
      <dsp:nvSpPr>
        <dsp:cNvPr id="0" name=""/>
        <dsp:cNvSpPr/>
      </dsp:nvSpPr>
      <dsp:spPr>
        <a:xfrm rot="1238306">
          <a:off x="4942141" y="1540510"/>
          <a:ext cx="2347773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D3F3A-0317-42CC-8EBD-BE3E61C7A7FB}">
      <dsp:nvSpPr>
        <dsp:cNvPr id="0" name=""/>
        <dsp:cNvSpPr/>
      </dsp:nvSpPr>
      <dsp:spPr>
        <a:xfrm>
          <a:off x="6507287" y="1676405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Non-profits</a:t>
          </a:r>
          <a:endParaRPr lang="en-US" sz="1700" kern="1200" dirty="0"/>
        </a:p>
      </dsp:txBody>
      <dsp:txXfrm>
        <a:off x="6540432" y="1709550"/>
        <a:ext cx="1348293" cy="1065376"/>
      </dsp:txXfrm>
    </dsp:sp>
    <dsp:sp modelId="{0EB6278B-4FBE-4186-9F0B-833488201DCA}">
      <dsp:nvSpPr>
        <dsp:cNvPr id="0" name=""/>
        <dsp:cNvSpPr/>
      </dsp:nvSpPr>
      <dsp:spPr>
        <a:xfrm rot="5038954">
          <a:off x="3251468" y="2731322"/>
          <a:ext cx="1808646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EFBF1-BE59-42A6-B932-B10186D8F58B}">
      <dsp:nvSpPr>
        <dsp:cNvPr id="0" name=""/>
        <dsp:cNvSpPr/>
      </dsp:nvSpPr>
      <dsp:spPr>
        <a:xfrm>
          <a:off x="3543301" y="3352798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Housing Providers</a:t>
          </a:r>
          <a:endParaRPr lang="en-US" sz="1700" kern="1200" dirty="0"/>
        </a:p>
      </dsp:txBody>
      <dsp:txXfrm>
        <a:off x="3576446" y="3385943"/>
        <a:ext cx="1348293" cy="1065376"/>
      </dsp:txXfrm>
    </dsp:sp>
    <dsp:sp modelId="{10AF5414-A16F-4A64-B04D-63749F788577}">
      <dsp:nvSpPr>
        <dsp:cNvPr id="0" name=""/>
        <dsp:cNvSpPr/>
      </dsp:nvSpPr>
      <dsp:spPr>
        <a:xfrm rot="2970637">
          <a:off x="4273442" y="2499039"/>
          <a:ext cx="2374747" cy="575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A708-96D5-40FC-9FFE-A1903DD1FAD2}">
      <dsp:nvSpPr>
        <dsp:cNvPr id="0" name=""/>
        <dsp:cNvSpPr/>
      </dsp:nvSpPr>
      <dsp:spPr>
        <a:xfrm>
          <a:off x="5524495" y="3124203"/>
          <a:ext cx="1414583" cy="113166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Investors</a:t>
          </a:r>
          <a:endParaRPr lang="en-US" sz="1700" kern="1200" dirty="0"/>
        </a:p>
      </dsp:txBody>
      <dsp:txXfrm>
        <a:off x="5557640" y="3157348"/>
        <a:ext cx="1348293" cy="10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6E31A-239D-48B3-8227-D166FC57891D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22ABA7-E447-4912-A606-BCB5AFEDA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1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5069D4-773D-4BDC-95F6-3AB8EDFF3A3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FDE82F-56F8-4640-BDB5-3E86F6483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5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7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1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9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9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2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6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1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5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57E39-C751-4EC3-A34E-961714DC35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8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7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8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4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1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9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3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E82F-56F8-4640-BDB5-3E86F64834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8000" b="1">
                <a:solidFill>
                  <a:srgbClr val="0B3E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584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6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Data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B3E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>
                <a:solidFill>
                  <a:srgbClr val="25845B"/>
                </a:solidFill>
              </a:defRPr>
            </a:lvl1pPr>
            <a:lvl2pPr>
              <a:defRPr sz="2800">
                <a:solidFill>
                  <a:srgbClr val="0B3E75"/>
                </a:solidFill>
              </a:defRPr>
            </a:lvl2pPr>
            <a:lvl3pPr>
              <a:defRPr sz="2400">
                <a:solidFill>
                  <a:srgbClr val="0B3E75"/>
                </a:solidFill>
              </a:defRPr>
            </a:lvl3pPr>
            <a:lvl4pPr>
              <a:defRPr sz="2000">
                <a:solidFill>
                  <a:srgbClr val="0B3E75"/>
                </a:solidFill>
              </a:defRPr>
            </a:lvl4pPr>
            <a:lvl5pPr>
              <a:defRPr sz="1600">
                <a:solidFill>
                  <a:srgbClr val="0B3E7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B3E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B3E7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 b="1"/>
            </a:lvl1pPr>
            <a:lvl2pPr>
              <a:defRPr sz="2400">
                <a:solidFill>
                  <a:srgbClr val="0B3E75"/>
                </a:solidFill>
              </a:defRPr>
            </a:lvl2pPr>
            <a:lvl3pPr>
              <a:defRPr sz="2000">
                <a:solidFill>
                  <a:srgbClr val="0B3E75"/>
                </a:solidFill>
              </a:defRPr>
            </a:lvl3pPr>
            <a:lvl4pPr>
              <a:defRPr sz="1800">
                <a:solidFill>
                  <a:srgbClr val="0B3E75"/>
                </a:solidFill>
              </a:defRPr>
            </a:lvl4pPr>
            <a:lvl5pPr>
              <a:defRPr sz="1800">
                <a:solidFill>
                  <a:srgbClr val="0B3E7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25845B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84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solidFill>
                  <a:srgbClr val="0B3E7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solidFill>
                  <a:srgbClr val="0B3E7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8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95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EB01-4FF1-4AB8-8FE8-5509D576D5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0" y="6324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 smtClean="0">
                <a:solidFill>
                  <a:srgbClr val="25845B"/>
                </a:solidFill>
              </a:rPr>
              <a:t>Data Center Program</a:t>
            </a:r>
            <a:endParaRPr lang="en-US" sz="1600" b="1" i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B3E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2584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B3E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B3E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B3E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B3E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Lyndia Wilson</a:t>
            </a:r>
            <a:endParaRPr lang="en-US" sz="3500" dirty="0">
              <a:solidFill>
                <a:schemeClr val="tx1"/>
              </a:solidFill>
            </a:endParaRPr>
          </a:p>
          <a:p>
            <a:r>
              <a:rPr lang="en-US" sz="3500" dirty="0" smtClean="0">
                <a:solidFill>
                  <a:schemeClr val="tx1"/>
                </a:solidFill>
              </a:rPr>
              <a:t>October 6, 2016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Homeless Coalition</a:t>
            </a:r>
            <a:endParaRPr lang="en-US" sz="35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0800" y="1485900"/>
            <a:ext cx="228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25845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/>
              <a:t>Rallying Around Data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582054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Vulnerable </a:t>
            </a:r>
            <a:r>
              <a:rPr lang="en-US" dirty="0"/>
              <a:t>P</a:t>
            </a:r>
            <a:r>
              <a:rPr lang="en-US" dirty="0" smtClean="0"/>
              <a:t>opulations </a:t>
            </a:r>
            <a:r>
              <a:rPr lang="en-US" dirty="0"/>
              <a:t>A</a:t>
            </a:r>
            <a:r>
              <a:rPr lang="en-US" dirty="0" smtClean="0"/>
              <a:t>t-risk: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Mentally 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Single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Veterans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Foster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Elderly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Incarcerated </a:t>
            </a:r>
          </a:p>
        </p:txBody>
      </p:sp>
    </p:spTree>
    <p:extLst>
      <p:ext uri="{BB962C8B-B14F-4D97-AF65-F5344CB8AC3E}">
        <p14:creationId xmlns:p14="http://schemas.microsoft.com/office/powerpoint/2010/main" val="2444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5943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B3E75"/>
                </a:solidFill>
              </a:rPr>
              <a:t>Homeless Adult Physical and Mental Health: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5845B"/>
                </a:solidFill>
              </a:rPr>
              <a:t>Significantly poorer overall health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H</a:t>
            </a:r>
            <a:r>
              <a:rPr lang="en-US" sz="3200" b="1" dirty="0" smtClean="0">
                <a:solidFill>
                  <a:srgbClr val="25845B"/>
                </a:solidFill>
              </a:rPr>
              <a:t>igh cholesterol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H</a:t>
            </a:r>
            <a:r>
              <a:rPr lang="en-US" sz="3200" b="1" dirty="0" smtClean="0">
                <a:solidFill>
                  <a:srgbClr val="25845B"/>
                </a:solidFill>
              </a:rPr>
              <a:t>igh blood pressure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L</a:t>
            </a:r>
            <a:r>
              <a:rPr lang="en-US" sz="3200" b="1" dirty="0" smtClean="0">
                <a:solidFill>
                  <a:srgbClr val="25845B"/>
                </a:solidFill>
              </a:rPr>
              <a:t>imited activity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5845B"/>
                </a:solidFill>
              </a:rPr>
              <a:t>Higher levels of depression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5845B"/>
                </a:solidFill>
              </a:rPr>
              <a:t>Higher levels of tobacco Use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5845B"/>
                </a:solidFill>
              </a:rPr>
              <a:t>Don’t have insurance, could not see a doctor due to cost</a:t>
            </a:r>
          </a:p>
        </p:txBody>
      </p:sp>
    </p:spTree>
    <p:extLst>
      <p:ext uri="{BB962C8B-B14F-4D97-AF65-F5344CB8AC3E}">
        <p14:creationId xmlns:p14="http://schemas.microsoft.com/office/powerpoint/2010/main" val="32000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76200"/>
            <a:ext cx="727118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610600" cy="640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B3E75"/>
                </a:solidFill>
              </a:rPr>
              <a:t>Homeless Youth Health and Education: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Less likely to feel like they can go to a parent for help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Do not look forward to the future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Feel alone in life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Depression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Seriously considered, planned or attempted suicide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Mobility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Attendance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5845B"/>
                </a:solidFill>
              </a:rPr>
              <a:t>GPA	</a:t>
            </a:r>
            <a:r>
              <a:rPr lang="en-US" sz="2400" b="1" dirty="0" smtClean="0">
                <a:solidFill>
                  <a:srgbClr val="25845B"/>
                </a:solidFill>
              </a:rPr>
              <a:t>	</a:t>
            </a:r>
            <a:endParaRPr lang="en-US" sz="2400" b="1" dirty="0">
              <a:solidFill>
                <a:srgbClr val="258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Impact of Homelessness in Spokane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01000" cy="50895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B3E75"/>
                </a:solidFill>
              </a:rPr>
              <a:t>Societal: </a:t>
            </a:r>
            <a:r>
              <a:rPr lang="en-US" dirty="0" smtClean="0"/>
              <a:t>Stigma of homelessness; basic needs not met, can’t become productive citizen</a:t>
            </a:r>
          </a:p>
          <a:p>
            <a:endParaRPr lang="en-US" dirty="0" smtClean="0">
              <a:solidFill>
                <a:srgbClr val="0B3E75"/>
              </a:solidFill>
            </a:endParaRPr>
          </a:p>
          <a:p>
            <a:r>
              <a:rPr lang="en-US" dirty="0" smtClean="0">
                <a:solidFill>
                  <a:srgbClr val="0B3E75"/>
                </a:solidFill>
              </a:rPr>
              <a:t>Financial: </a:t>
            </a:r>
            <a:r>
              <a:rPr lang="en-US" dirty="0" smtClean="0"/>
              <a:t>Millions of dollars spent </a:t>
            </a:r>
            <a:r>
              <a:rPr lang="en-US" dirty="0"/>
              <a:t>on addressing homelessness </a:t>
            </a:r>
            <a:r>
              <a:rPr lang="en-US" dirty="0" smtClean="0"/>
              <a:t>by government, medical system, utilities, social services, and more</a:t>
            </a:r>
          </a:p>
          <a:p>
            <a:endParaRPr lang="en-US" dirty="0" smtClean="0">
              <a:solidFill>
                <a:srgbClr val="0B3E75"/>
              </a:solidFill>
            </a:endParaRPr>
          </a:p>
          <a:p>
            <a:r>
              <a:rPr lang="en-US" dirty="0" smtClean="0">
                <a:solidFill>
                  <a:srgbClr val="0B3E75"/>
                </a:solidFill>
              </a:rPr>
              <a:t>Health: </a:t>
            </a:r>
            <a:r>
              <a:rPr lang="en-US" dirty="0" smtClean="0"/>
              <a:t>Long term health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Assets, Initiatives,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Local, state, and national funding and programs for the homeless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Affordable housing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Legislation passed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SB 5405 and HB 2263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Recommendation themes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sharing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Community coordination and system improvements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Prevention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Discrimination and quality of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Alignment and Coordination</a:t>
            </a:r>
            <a:endParaRPr lang="en-US" sz="4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0" y="1683376"/>
            <a:ext cx="3733800" cy="3774337"/>
            <a:chOff x="762000" y="1683376"/>
            <a:chExt cx="3733800" cy="3774337"/>
          </a:xfrm>
        </p:grpSpPr>
        <p:sp>
          <p:nvSpPr>
            <p:cNvPr id="8" name="Right Arrow 7"/>
            <p:cNvSpPr/>
            <p:nvPr/>
          </p:nvSpPr>
          <p:spPr>
            <a:xfrm rot="20246467">
              <a:off x="3043057" y="176632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20821987">
              <a:off x="1242710" y="1683376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2222939">
              <a:off x="2493463" y="214046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8564749">
              <a:off x="1826546" y="266700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29825" y="27432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250758">
              <a:off x="2404583" y="3728892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3960" y="4257384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Isolated 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Work</a:t>
              </a:r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2000" y="1864042"/>
              <a:ext cx="3733800" cy="165546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4214" y="1860196"/>
            <a:ext cx="3733800" cy="2960543"/>
            <a:chOff x="4874214" y="1860196"/>
            <a:chExt cx="3733800" cy="2960543"/>
          </a:xfrm>
        </p:grpSpPr>
        <p:sp>
          <p:nvSpPr>
            <p:cNvPr id="14" name="Right Arrow 13"/>
            <p:cNvSpPr/>
            <p:nvPr/>
          </p:nvSpPr>
          <p:spPr>
            <a:xfrm>
              <a:off x="5524500" y="2054729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24500" y="276413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667500" y="291653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057900" y="238313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353300" y="253553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896100" y="2078331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620410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COLLECTive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Work</a:t>
              </a:r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74214" y="1860196"/>
              <a:ext cx="3733800" cy="165546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20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" y="609600"/>
            <a:ext cx="8001000" cy="579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indent="-226060">
              <a:buFont typeface="Arial"/>
              <a:buChar char="•"/>
              <a:tabLst>
                <a:tab pos="238125" algn="l"/>
              </a:tabLst>
            </a:pPr>
            <a:r>
              <a:rPr lang="en-US" sz="4000" b="1" spc="-15" dirty="0" smtClean="0">
                <a:cs typeface="Arial"/>
              </a:rPr>
              <a:t>N</a:t>
            </a:r>
            <a:r>
              <a:rPr sz="4000" b="1" spc="-15" dirty="0" smtClean="0">
                <a:cs typeface="Arial"/>
              </a:rPr>
              <a:t>o</a:t>
            </a:r>
            <a:r>
              <a:rPr sz="4000" b="1" spc="-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si</a:t>
            </a:r>
            <a:r>
              <a:rPr sz="4000" b="1" spc="-15" dirty="0" smtClean="0">
                <a:cs typeface="Arial"/>
              </a:rPr>
              <a:t>ng</a:t>
            </a:r>
            <a:r>
              <a:rPr sz="4000" b="1" spc="-10" dirty="0" smtClean="0">
                <a:cs typeface="Arial"/>
              </a:rPr>
              <a:t>le</a:t>
            </a:r>
            <a:r>
              <a:rPr sz="4000" b="1" spc="10" dirty="0" smtClean="0">
                <a:cs typeface="Arial"/>
              </a:rPr>
              <a:t> </a:t>
            </a:r>
            <a:r>
              <a:rPr sz="4000" b="1" spc="-15" dirty="0" smtClean="0">
                <a:cs typeface="Arial"/>
              </a:rPr>
              <a:t>o</a:t>
            </a:r>
            <a:r>
              <a:rPr sz="4000" b="1" spc="-10" dirty="0" smtClean="0">
                <a:cs typeface="Arial"/>
              </a:rPr>
              <a:t>r</a:t>
            </a:r>
            <a:r>
              <a:rPr sz="4000" b="1" spc="-15" dirty="0" smtClean="0">
                <a:cs typeface="Arial"/>
              </a:rPr>
              <a:t>g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n</a:t>
            </a:r>
            <a:r>
              <a:rPr sz="4000" b="1" spc="-5" dirty="0" smtClean="0">
                <a:cs typeface="Arial"/>
              </a:rPr>
              <a:t>iz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5" dirty="0" smtClean="0">
                <a:cs typeface="Arial"/>
              </a:rPr>
              <a:t>i</a:t>
            </a:r>
            <a:r>
              <a:rPr sz="4000" b="1" spc="-15" dirty="0" smtClean="0">
                <a:cs typeface="Arial"/>
              </a:rPr>
              <a:t>o</a:t>
            </a:r>
            <a:r>
              <a:rPr sz="4000" b="1" spc="-10" dirty="0" smtClean="0">
                <a:cs typeface="Arial"/>
              </a:rPr>
              <a:t>n</a:t>
            </a:r>
            <a:r>
              <a:rPr sz="4000" b="1" spc="40" dirty="0" smtClean="0">
                <a:cs typeface="Arial"/>
              </a:rPr>
              <a:t> </a:t>
            </a:r>
            <a:r>
              <a:rPr sz="4000" b="1" spc="-15" dirty="0" smtClean="0">
                <a:cs typeface="Arial"/>
              </a:rPr>
              <a:t>o</a:t>
            </a:r>
            <a:r>
              <a:rPr sz="4000" b="1" spc="-10" dirty="0" smtClean="0">
                <a:cs typeface="Arial"/>
              </a:rPr>
              <a:t>r</a:t>
            </a:r>
            <a:r>
              <a:rPr sz="4000" b="1" spc="10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sec</a:t>
            </a:r>
            <a:r>
              <a:rPr sz="4000" b="1" spc="-15" dirty="0" smtClean="0">
                <a:cs typeface="Arial"/>
              </a:rPr>
              <a:t>tor</a:t>
            </a:r>
            <a:r>
              <a:rPr lang="en-US" sz="4000" b="1" spc="-15" dirty="0" smtClean="0">
                <a:cs typeface="Arial"/>
              </a:rPr>
              <a:t> </a:t>
            </a:r>
            <a:r>
              <a:rPr sz="4000" spc="-5" dirty="0" smtClean="0">
                <a:cs typeface="Arial"/>
              </a:rPr>
              <a:t>c</a:t>
            </a:r>
            <a:r>
              <a:rPr sz="4000" spc="-10" dirty="0" smtClean="0">
                <a:cs typeface="Arial"/>
              </a:rPr>
              <a:t>an</a:t>
            </a:r>
            <a:r>
              <a:rPr sz="4000" spc="-15" dirty="0" smtClean="0">
                <a:cs typeface="Arial"/>
              </a:rPr>
              <a:t> </a:t>
            </a:r>
            <a:r>
              <a:rPr sz="4000" spc="-5" dirty="0" smtClean="0">
                <a:cs typeface="Arial"/>
              </a:rPr>
              <a:t>s</a:t>
            </a:r>
            <a:r>
              <a:rPr sz="4000" spc="-10" dirty="0" smtClean="0">
                <a:cs typeface="Arial"/>
              </a:rPr>
              <a:t>ol</a:t>
            </a:r>
            <a:r>
              <a:rPr sz="4000" spc="-5" dirty="0" smtClean="0">
                <a:cs typeface="Arial"/>
              </a:rPr>
              <a:t>v</a:t>
            </a:r>
            <a:r>
              <a:rPr sz="4000" spc="-10" dirty="0" smtClean="0">
                <a:cs typeface="Arial"/>
              </a:rPr>
              <a:t>e</a:t>
            </a:r>
            <a:r>
              <a:rPr sz="4000" spc="-15" dirty="0" smtClean="0">
                <a:cs typeface="Arial"/>
              </a:rPr>
              <a:t> </a:t>
            </a:r>
            <a:r>
              <a:rPr sz="4000" spc="-5" dirty="0" smtClean="0">
                <a:cs typeface="Arial"/>
              </a:rPr>
              <a:t>c</a:t>
            </a:r>
            <a:r>
              <a:rPr sz="4000" spc="-15" dirty="0" smtClean="0">
                <a:cs typeface="Arial"/>
              </a:rPr>
              <a:t>omp</a:t>
            </a:r>
            <a:r>
              <a:rPr sz="4000" spc="0" dirty="0" smtClean="0">
                <a:cs typeface="Arial"/>
              </a:rPr>
              <a:t>l</a:t>
            </a:r>
            <a:r>
              <a:rPr sz="4000" spc="-10" dirty="0" smtClean="0">
                <a:cs typeface="Arial"/>
              </a:rPr>
              <a:t>ex </a:t>
            </a:r>
            <a:r>
              <a:rPr sz="4000" spc="-5" dirty="0" smtClean="0">
                <a:cs typeface="Arial"/>
              </a:rPr>
              <a:t>s</a:t>
            </a:r>
            <a:r>
              <a:rPr sz="4000" spc="-10" dirty="0" smtClean="0">
                <a:cs typeface="Arial"/>
              </a:rPr>
              <a:t>o</a:t>
            </a:r>
            <a:r>
              <a:rPr sz="4000" spc="-5" dirty="0" smtClean="0">
                <a:cs typeface="Arial"/>
              </a:rPr>
              <a:t>c</a:t>
            </a:r>
            <a:r>
              <a:rPr sz="4000" spc="0" dirty="0" smtClean="0">
                <a:cs typeface="Arial"/>
              </a:rPr>
              <a:t>i</a:t>
            </a:r>
            <a:r>
              <a:rPr sz="4000" spc="-10" dirty="0" smtClean="0">
                <a:cs typeface="Arial"/>
              </a:rPr>
              <a:t>al</a:t>
            </a:r>
            <a:r>
              <a:rPr sz="4000" spc="-20" dirty="0" smtClean="0">
                <a:cs typeface="Arial"/>
              </a:rPr>
              <a:t> </a:t>
            </a:r>
            <a:r>
              <a:rPr sz="4000" spc="-5" dirty="0" smtClean="0">
                <a:cs typeface="Arial"/>
              </a:rPr>
              <a:t>iss</a:t>
            </a:r>
            <a:r>
              <a:rPr sz="4000" spc="-10" dirty="0" smtClean="0">
                <a:cs typeface="Arial"/>
              </a:rPr>
              <a:t>ues</a:t>
            </a:r>
            <a:endParaRPr sz="4000" dirty="0">
              <a:cs typeface="Arial"/>
            </a:endParaRPr>
          </a:p>
          <a:p>
            <a:pPr marL="238125" marR="310515" indent="-226060">
              <a:buFont typeface="Arial"/>
              <a:buChar char="•"/>
              <a:tabLst>
                <a:tab pos="238125" algn="l"/>
              </a:tabLst>
            </a:pPr>
            <a:r>
              <a:rPr sz="4000" spc="-10" dirty="0" smtClean="0">
                <a:cs typeface="Arial"/>
              </a:rPr>
              <a:t>Engage</a:t>
            </a:r>
            <a:r>
              <a:rPr lang="en-US" sz="4000" spc="-10" dirty="0" smtClean="0">
                <a:cs typeface="Arial"/>
              </a:rPr>
              <a:t>ment</a:t>
            </a:r>
            <a:r>
              <a:rPr sz="4000" spc="-15" dirty="0" smtClean="0">
                <a:cs typeface="Arial"/>
              </a:rPr>
              <a:t> </a:t>
            </a:r>
            <a:r>
              <a:rPr sz="4000" spc="-30" dirty="0" smtClean="0">
                <a:cs typeface="Arial"/>
              </a:rPr>
              <a:t>w</a:t>
            </a:r>
            <a:r>
              <a:rPr sz="4000" spc="-10" dirty="0" smtClean="0">
                <a:cs typeface="Arial"/>
              </a:rPr>
              <a:t>ith</a:t>
            </a:r>
            <a:r>
              <a:rPr sz="4000" spc="15" dirty="0" smtClean="0">
                <a:cs typeface="Arial"/>
              </a:rPr>
              <a:t> </a:t>
            </a:r>
            <a:r>
              <a:rPr lang="en-US" sz="4000" spc="15" dirty="0" smtClean="0">
                <a:cs typeface="Arial"/>
              </a:rPr>
              <a:t>new </a:t>
            </a:r>
            <a:r>
              <a:rPr lang="en-US" sz="4000" b="1" spc="-10" dirty="0" smtClean="0">
                <a:cs typeface="Arial"/>
              </a:rPr>
              <a:t>partners imperative</a:t>
            </a:r>
            <a:endParaRPr sz="4000" dirty="0">
              <a:cs typeface="Arial"/>
            </a:endParaRP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sz="4000" spc="-10" dirty="0" smtClean="0">
                <a:cs typeface="Arial"/>
              </a:rPr>
              <a:t>Redefine</a:t>
            </a:r>
            <a:r>
              <a:rPr sz="4000" spc="-15" dirty="0" smtClean="0">
                <a:cs typeface="Arial"/>
              </a:rPr>
              <a:t> </a:t>
            </a:r>
            <a:r>
              <a:rPr sz="4000" spc="-30" dirty="0" smtClean="0">
                <a:cs typeface="Arial"/>
              </a:rPr>
              <a:t>y</a:t>
            </a:r>
            <a:r>
              <a:rPr sz="4000" spc="-10" dirty="0" smtClean="0">
                <a:cs typeface="Arial"/>
              </a:rPr>
              <a:t>our</a:t>
            </a:r>
            <a:r>
              <a:rPr sz="4000" spc="3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r</a:t>
            </a:r>
            <a:r>
              <a:rPr sz="4000" b="1" spc="-15" dirty="0" smtClean="0">
                <a:cs typeface="Arial"/>
              </a:rPr>
              <a:t>o</a:t>
            </a:r>
            <a:r>
              <a:rPr sz="4000" b="1" spc="-10" dirty="0" smtClean="0">
                <a:cs typeface="Arial"/>
              </a:rPr>
              <a:t>le</a:t>
            </a:r>
            <a:r>
              <a:rPr sz="4000" b="1" spc="10" dirty="0" smtClean="0">
                <a:cs typeface="Arial"/>
              </a:rPr>
              <a:t> </a:t>
            </a:r>
            <a:r>
              <a:rPr sz="4000" b="1" spc="25" dirty="0" smtClean="0">
                <a:cs typeface="Arial"/>
              </a:rPr>
              <a:t>w</a:t>
            </a:r>
            <a:r>
              <a:rPr sz="4000" b="1" spc="-5" dirty="0" smtClean="0">
                <a:cs typeface="Arial"/>
              </a:rPr>
              <a:t>i</a:t>
            </a:r>
            <a:r>
              <a:rPr sz="4000" b="1" spc="-15" dirty="0" smtClean="0">
                <a:cs typeface="Arial"/>
              </a:rPr>
              <a:t>th</a:t>
            </a:r>
            <a:r>
              <a:rPr sz="4000" b="1" spc="-10" dirty="0" smtClean="0">
                <a:cs typeface="Arial"/>
              </a:rPr>
              <a:t>in</a:t>
            </a:r>
            <a:r>
              <a:rPr sz="4000" b="1" spc="-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lar</a:t>
            </a:r>
            <a:r>
              <a:rPr sz="4000" b="1" spc="-15" dirty="0" smtClean="0">
                <a:cs typeface="Arial"/>
              </a:rPr>
              <a:t>g</a:t>
            </a:r>
            <a:r>
              <a:rPr sz="4000" b="1" spc="-10" dirty="0" smtClean="0">
                <a:cs typeface="Arial"/>
              </a:rPr>
              <a:t>er c</a:t>
            </a:r>
            <a:r>
              <a:rPr sz="4000" b="1" spc="-15" dirty="0" smtClean="0">
                <a:cs typeface="Arial"/>
              </a:rPr>
              <a:t>ont</a:t>
            </a:r>
            <a:r>
              <a:rPr sz="4000" b="1" spc="-10" dirty="0" smtClean="0">
                <a:cs typeface="Arial"/>
              </a:rPr>
              <a:t>ext</a:t>
            </a:r>
            <a:r>
              <a:rPr sz="4000" b="1" spc="5" dirty="0" smtClean="0">
                <a:cs typeface="Arial"/>
              </a:rPr>
              <a:t> </a:t>
            </a:r>
            <a:r>
              <a:rPr sz="4000" b="1" spc="-15" dirty="0" smtClean="0">
                <a:cs typeface="Arial"/>
              </a:rPr>
              <a:t>fo</a:t>
            </a:r>
            <a:r>
              <a:rPr sz="4000" b="1" spc="-10" dirty="0" smtClean="0">
                <a:cs typeface="Arial"/>
              </a:rPr>
              <a:t>r</a:t>
            </a:r>
            <a:r>
              <a:rPr sz="4000" b="1" spc="25" dirty="0" smtClean="0">
                <a:cs typeface="Arial"/>
              </a:rPr>
              <a:t> </a:t>
            </a:r>
            <a:r>
              <a:rPr sz="4000" b="1" spc="-5" dirty="0" smtClean="0">
                <a:cs typeface="Arial"/>
              </a:rPr>
              <a:t>i</a:t>
            </a:r>
            <a:r>
              <a:rPr sz="4000" b="1" spc="-20" dirty="0" smtClean="0">
                <a:cs typeface="Arial"/>
              </a:rPr>
              <a:t>mp</a:t>
            </a:r>
            <a:r>
              <a:rPr sz="4000" b="1" spc="-10" dirty="0" smtClean="0">
                <a:cs typeface="Arial"/>
              </a:rPr>
              <a:t>act</a:t>
            </a:r>
            <a:endParaRPr sz="4000" dirty="0">
              <a:cs typeface="Arial"/>
            </a:endParaRPr>
          </a:p>
          <a:p>
            <a:pPr marL="238125" marR="60325" indent="-226060">
              <a:buFont typeface="Arial"/>
              <a:buChar char="•"/>
              <a:tabLst>
                <a:tab pos="238125" algn="l"/>
              </a:tabLst>
            </a:pPr>
            <a:r>
              <a:rPr sz="4000" b="1" spc="-15" dirty="0" smtClean="0">
                <a:cs typeface="Arial"/>
              </a:rPr>
              <a:t>Coo</a:t>
            </a:r>
            <a:r>
              <a:rPr sz="4000" b="1" spc="-10" dirty="0" smtClean="0">
                <a:cs typeface="Arial"/>
              </a:rPr>
              <a:t>r</a:t>
            </a:r>
            <a:r>
              <a:rPr sz="4000" b="1" spc="-15" dirty="0" smtClean="0">
                <a:cs typeface="Arial"/>
              </a:rPr>
              <a:t>d</a:t>
            </a:r>
            <a:r>
              <a:rPr sz="4000" b="1" spc="-5" dirty="0" smtClean="0">
                <a:cs typeface="Arial"/>
              </a:rPr>
              <a:t>i</a:t>
            </a:r>
            <a:r>
              <a:rPr sz="4000" b="1" spc="-15" dirty="0" smtClean="0">
                <a:cs typeface="Arial"/>
              </a:rPr>
              <a:t>n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10" dirty="0" smtClean="0">
                <a:cs typeface="Arial"/>
              </a:rPr>
              <a:t>e</a:t>
            </a:r>
            <a:r>
              <a:rPr sz="4000" b="1" spc="20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g</a:t>
            </a:r>
            <a:r>
              <a:rPr sz="4000" b="1" spc="-10" dirty="0" smtClean="0">
                <a:cs typeface="Arial"/>
              </a:rPr>
              <a:t>e</a:t>
            </a:r>
            <a:r>
              <a:rPr sz="4000" b="1" spc="-15" dirty="0" smtClean="0">
                <a:cs typeface="Arial"/>
              </a:rPr>
              <a:t>nd</a:t>
            </a:r>
            <a:r>
              <a:rPr sz="4000" b="1" spc="-10" dirty="0" smtClean="0">
                <a:cs typeface="Arial"/>
              </a:rPr>
              <a:t>as</a:t>
            </a:r>
            <a:r>
              <a:rPr sz="4000" b="1" spc="10" dirty="0" smtClean="0">
                <a:cs typeface="Arial"/>
              </a:rPr>
              <a:t> </a:t>
            </a:r>
            <a:r>
              <a:rPr sz="4000" spc="-30" dirty="0" smtClean="0">
                <a:cs typeface="Arial"/>
              </a:rPr>
              <a:t>w</a:t>
            </a:r>
            <a:r>
              <a:rPr sz="4000" spc="-10" dirty="0" smtClean="0">
                <a:cs typeface="Arial"/>
              </a:rPr>
              <a:t>ith</a:t>
            </a:r>
            <a:r>
              <a:rPr sz="4000" spc="10" dirty="0" smtClean="0">
                <a:cs typeface="Arial"/>
              </a:rPr>
              <a:t> </a:t>
            </a:r>
            <a:r>
              <a:rPr sz="4000" spc="-10" dirty="0" smtClean="0">
                <a:cs typeface="Arial"/>
              </a:rPr>
              <a:t>other pa</a:t>
            </a:r>
            <a:r>
              <a:rPr sz="4000" spc="-15" dirty="0" smtClean="0">
                <a:cs typeface="Arial"/>
              </a:rPr>
              <a:t>r</a:t>
            </a:r>
            <a:r>
              <a:rPr sz="4000" spc="-10" dirty="0" smtClean="0">
                <a:cs typeface="Arial"/>
              </a:rPr>
              <a:t>tner</a:t>
            </a:r>
            <a:r>
              <a:rPr sz="4000" spc="5" dirty="0" smtClean="0">
                <a:cs typeface="Arial"/>
              </a:rPr>
              <a:t> </a:t>
            </a:r>
            <a:r>
              <a:rPr sz="4000" spc="-10" dirty="0" smtClean="0">
                <a:cs typeface="Arial"/>
              </a:rPr>
              <a:t>o</a:t>
            </a:r>
            <a:r>
              <a:rPr sz="4000" spc="-15" dirty="0" smtClean="0">
                <a:cs typeface="Arial"/>
              </a:rPr>
              <a:t>r</a:t>
            </a:r>
            <a:r>
              <a:rPr sz="4000" spc="-10" dirty="0" smtClean="0">
                <a:cs typeface="Arial"/>
              </a:rPr>
              <a:t>gan</a:t>
            </a:r>
            <a:r>
              <a:rPr sz="4000" spc="0" dirty="0" smtClean="0">
                <a:cs typeface="Arial"/>
              </a:rPr>
              <a:t>i</a:t>
            </a:r>
            <a:r>
              <a:rPr sz="4000" spc="-5" dirty="0" smtClean="0">
                <a:cs typeface="Arial"/>
              </a:rPr>
              <a:t>z</a:t>
            </a:r>
            <a:r>
              <a:rPr sz="4000" spc="-10" dirty="0" smtClean="0">
                <a:cs typeface="Arial"/>
              </a:rPr>
              <a:t>at</a:t>
            </a:r>
            <a:r>
              <a:rPr sz="4000" spc="0" dirty="0" smtClean="0">
                <a:cs typeface="Arial"/>
              </a:rPr>
              <a:t>i</a:t>
            </a:r>
            <a:r>
              <a:rPr sz="4000" spc="-10" dirty="0" smtClean="0">
                <a:cs typeface="Arial"/>
              </a:rPr>
              <a:t>ons</a:t>
            </a:r>
            <a:r>
              <a:rPr sz="4000" spc="10" dirty="0" smtClean="0">
                <a:cs typeface="Arial"/>
              </a:rPr>
              <a:t> 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10" dirty="0" smtClean="0">
                <a:cs typeface="Arial"/>
              </a:rPr>
              <a:t>o</a:t>
            </a:r>
            <a:r>
              <a:rPr sz="4000" b="1" spc="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rei</a:t>
            </a:r>
            <a:r>
              <a:rPr sz="4000" b="1" spc="-15" dirty="0" smtClean="0">
                <a:cs typeface="Arial"/>
              </a:rPr>
              <a:t>nfo</a:t>
            </a:r>
            <a:r>
              <a:rPr sz="4000" b="1" spc="-10" dirty="0" smtClean="0">
                <a:cs typeface="Arial"/>
              </a:rPr>
              <a:t>rce ac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5" dirty="0" smtClean="0">
                <a:cs typeface="Arial"/>
              </a:rPr>
              <a:t>i</a:t>
            </a:r>
            <a:r>
              <a:rPr sz="4000" b="1" spc="-50" dirty="0" smtClean="0">
                <a:cs typeface="Arial"/>
              </a:rPr>
              <a:t>v</a:t>
            </a:r>
            <a:r>
              <a:rPr sz="4000" b="1" spc="-5" dirty="0" smtClean="0">
                <a:cs typeface="Arial"/>
              </a:rPr>
              <a:t>it</a:t>
            </a:r>
            <a:r>
              <a:rPr sz="4000" b="1" spc="-10" dirty="0" smtClean="0">
                <a:cs typeface="Arial"/>
              </a:rPr>
              <a:t>ies</a:t>
            </a:r>
            <a:endParaRPr lang="en-US" sz="4000" b="1" spc="-10" dirty="0" smtClean="0"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4800"/>
            <a:ext cx="8458200" cy="6248400"/>
          </a:xfrm>
          <a:custGeom>
            <a:avLst/>
            <a:gdLst/>
            <a:ahLst/>
            <a:cxnLst/>
            <a:rect l="l" t="t" r="r" b="b"/>
            <a:pathLst>
              <a:path w="3581400" h="4648200">
                <a:moveTo>
                  <a:pt x="0" y="596912"/>
                </a:moveTo>
                <a:lnTo>
                  <a:pt x="1978" y="547956"/>
                </a:lnTo>
                <a:lnTo>
                  <a:pt x="7812" y="500090"/>
                </a:lnTo>
                <a:lnTo>
                  <a:pt x="17347" y="453467"/>
                </a:lnTo>
                <a:lnTo>
                  <a:pt x="30430" y="408241"/>
                </a:lnTo>
                <a:lnTo>
                  <a:pt x="46908" y="364566"/>
                </a:lnTo>
                <a:lnTo>
                  <a:pt x="66626" y="322596"/>
                </a:lnTo>
                <a:lnTo>
                  <a:pt x="89431" y="282484"/>
                </a:lnTo>
                <a:lnTo>
                  <a:pt x="115169" y="244383"/>
                </a:lnTo>
                <a:lnTo>
                  <a:pt x="143687" y="208447"/>
                </a:lnTo>
                <a:lnTo>
                  <a:pt x="174831" y="174831"/>
                </a:lnTo>
                <a:lnTo>
                  <a:pt x="208447" y="143687"/>
                </a:lnTo>
                <a:lnTo>
                  <a:pt x="244383" y="115169"/>
                </a:lnTo>
                <a:lnTo>
                  <a:pt x="282484" y="89431"/>
                </a:lnTo>
                <a:lnTo>
                  <a:pt x="322596" y="66626"/>
                </a:lnTo>
                <a:lnTo>
                  <a:pt x="364566" y="46908"/>
                </a:lnTo>
                <a:lnTo>
                  <a:pt x="408241" y="30430"/>
                </a:lnTo>
                <a:lnTo>
                  <a:pt x="453467" y="17347"/>
                </a:lnTo>
                <a:lnTo>
                  <a:pt x="500090" y="7812"/>
                </a:lnTo>
                <a:lnTo>
                  <a:pt x="547956" y="1978"/>
                </a:lnTo>
                <a:lnTo>
                  <a:pt x="596912" y="0"/>
                </a:lnTo>
                <a:lnTo>
                  <a:pt x="2984487" y="0"/>
                </a:lnTo>
                <a:lnTo>
                  <a:pt x="3033443" y="1978"/>
                </a:lnTo>
                <a:lnTo>
                  <a:pt x="3081309" y="7812"/>
                </a:lnTo>
                <a:lnTo>
                  <a:pt x="3127932" y="17347"/>
                </a:lnTo>
                <a:lnTo>
                  <a:pt x="3173158" y="30430"/>
                </a:lnTo>
                <a:lnTo>
                  <a:pt x="3216833" y="46908"/>
                </a:lnTo>
                <a:lnTo>
                  <a:pt x="3258803" y="66626"/>
                </a:lnTo>
                <a:lnTo>
                  <a:pt x="3298915" y="89431"/>
                </a:lnTo>
                <a:lnTo>
                  <a:pt x="3337016" y="115169"/>
                </a:lnTo>
                <a:lnTo>
                  <a:pt x="3372952" y="143687"/>
                </a:lnTo>
                <a:lnTo>
                  <a:pt x="3406568" y="174831"/>
                </a:lnTo>
                <a:lnTo>
                  <a:pt x="3437712" y="208447"/>
                </a:lnTo>
                <a:lnTo>
                  <a:pt x="3466230" y="244383"/>
                </a:lnTo>
                <a:lnTo>
                  <a:pt x="3491968" y="282484"/>
                </a:lnTo>
                <a:lnTo>
                  <a:pt x="3514773" y="322596"/>
                </a:lnTo>
                <a:lnTo>
                  <a:pt x="3534491" y="364566"/>
                </a:lnTo>
                <a:lnTo>
                  <a:pt x="3550969" y="408241"/>
                </a:lnTo>
                <a:lnTo>
                  <a:pt x="3564052" y="453467"/>
                </a:lnTo>
                <a:lnTo>
                  <a:pt x="3573587" y="500090"/>
                </a:lnTo>
                <a:lnTo>
                  <a:pt x="3579421" y="547956"/>
                </a:lnTo>
                <a:lnTo>
                  <a:pt x="3581400" y="596912"/>
                </a:lnTo>
                <a:lnTo>
                  <a:pt x="3581400" y="4051287"/>
                </a:lnTo>
                <a:lnTo>
                  <a:pt x="3579421" y="4100243"/>
                </a:lnTo>
                <a:lnTo>
                  <a:pt x="3573587" y="4148109"/>
                </a:lnTo>
                <a:lnTo>
                  <a:pt x="3564052" y="4194732"/>
                </a:lnTo>
                <a:lnTo>
                  <a:pt x="3550969" y="4239958"/>
                </a:lnTo>
                <a:lnTo>
                  <a:pt x="3534491" y="4283633"/>
                </a:lnTo>
                <a:lnTo>
                  <a:pt x="3514773" y="4325603"/>
                </a:lnTo>
                <a:lnTo>
                  <a:pt x="3491968" y="4365715"/>
                </a:lnTo>
                <a:lnTo>
                  <a:pt x="3466230" y="4403816"/>
                </a:lnTo>
                <a:lnTo>
                  <a:pt x="3437712" y="4439752"/>
                </a:lnTo>
                <a:lnTo>
                  <a:pt x="3406568" y="4473368"/>
                </a:lnTo>
                <a:lnTo>
                  <a:pt x="3372952" y="4504512"/>
                </a:lnTo>
                <a:lnTo>
                  <a:pt x="3337016" y="4533030"/>
                </a:lnTo>
                <a:lnTo>
                  <a:pt x="3298915" y="4558768"/>
                </a:lnTo>
                <a:lnTo>
                  <a:pt x="3258803" y="4581573"/>
                </a:lnTo>
                <a:lnTo>
                  <a:pt x="3216833" y="4601291"/>
                </a:lnTo>
                <a:lnTo>
                  <a:pt x="3173158" y="4617769"/>
                </a:lnTo>
                <a:lnTo>
                  <a:pt x="3127932" y="4630852"/>
                </a:lnTo>
                <a:lnTo>
                  <a:pt x="3081309" y="4640387"/>
                </a:lnTo>
                <a:lnTo>
                  <a:pt x="3033443" y="4646221"/>
                </a:lnTo>
                <a:lnTo>
                  <a:pt x="2984487" y="4648200"/>
                </a:lnTo>
                <a:lnTo>
                  <a:pt x="596912" y="4648200"/>
                </a:lnTo>
                <a:lnTo>
                  <a:pt x="547956" y="4646221"/>
                </a:lnTo>
                <a:lnTo>
                  <a:pt x="500090" y="4640387"/>
                </a:lnTo>
                <a:lnTo>
                  <a:pt x="453467" y="4630852"/>
                </a:lnTo>
                <a:lnTo>
                  <a:pt x="408241" y="4617769"/>
                </a:lnTo>
                <a:lnTo>
                  <a:pt x="364566" y="4601291"/>
                </a:lnTo>
                <a:lnTo>
                  <a:pt x="322596" y="4581573"/>
                </a:lnTo>
                <a:lnTo>
                  <a:pt x="282484" y="4558768"/>
                </a:lnTo>
                <a:lnTo>
                  <a:pt x="244383" y="4533030"/>
                </a:lnTo>
                <a:lnTo>
                  <a:pt x="208447" y="4504512"/>
                </a:lnTo>
                <a:lnTo>
                  <a:pt x="174831" y="4473368"/>
                </a:lnTo>
                <a:lnTo>
                  <a:pt x="143687" y="4439752"/>
                </a:lnTo>
                <a:lnTo>
                  <a:pt x="115169" y="4403816"/>
                </a:lnTo>
                <a:lnTo>
                  <a:pt x="89431" y="4365715"/>
                </a:lnTo>
                <a:lnTo>
                  <a:pt x="66626" y="4325603"/>
                </a:lnTo>
                <a:lnTo>
                  <a:pt x="46908" y="4283633"/>
                </a:lnTo>
                <a:lnTo>
                  <a:pt x="30430" y="4239958"/>
                </a:lnTo>
                <a:lnTo>
                  <a:pt x="17347" y="4194732"/>
                </a:lnTo>
                <a:lnTo>
                  <a:pt x="7812" y="4148109"/>
                </a:lnTo>
                <a:lnTo>
                  <a:pt x="1978" y="4100243"/>
                </a:lnTo>
                <a:lnTo>
                  <a:pt x="0" y="4051287"/>
                </a:lnTo>
                <a:lnTo>
                  <a:pt x="0" y="596912"/>
                </a:lnTo>
                <a:close/>
              </a:path>
            </a:pathLst>
          </a:custGeom>
          <a:ln w="38100">
            <a:solidFill>
              <a:srgbClr val="A70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10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600" spc="-5" dirty="0" smtClean="0">
                <a:solidFill>
                  <a:srgbClr val="FFFFFF"/>
                </a:solidFill>
                <a:latin typeface="Calibri"/>
                <a:cs typeface="Calibri"/>
              </a:rPr>
              <a:t>1 FSG</a:t>
            </a:r>
            <a:endParaRPr sz="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4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" y="609600"/>
            <a:ext cx="8001000" cy="579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60325" indent="-226060">
              <a:buFont typeface="Arial"/>
              <a:buChar char="•"/>
              <a:tabLst>
                <a:tab pos="238125" algn="l"/>
              </a:tabLst>
            </a:pPr>
            <a:r>
              <a:rPr lang="en-US" sz="4000" spc="-15" dirty="0" smtClean="0">
                <a:cs typeface="Arial"/>
              </a:rPr>
              <a:t>T</a:t>
            </a:r>
            <a:r>
              <a:rPr lang="en-US" sz="4000" spc="-10" dirty="0" smtClean="0">
                <a:cs typeface="Arial"/>
              </a:rPr>
              <a:t>h</a:t>
            </a:r>
            <a:r>
              <a:rPr lang="en-US" sz="4000" dirty="0" smtClean="0">
                <a:cs typeface="Arial"/>
              </a:rPr>
              <a:t>i</a:t>
            </a:r>
            <a:r>
              <a:rPr lang="en-US" sz="4000" spc="-10" dirty="0" smtClean="0">
                <a:cs typeface="Arial"/>
              </a:rPr>
              <a:t>nk</a:t>
            </a:r>
            <a:r>
              <a:rPr lang="en-US" sz="4000" spc="-20" dirty="0" smtClean="0">
                <a:cs typeface="Arial"/>
              </a:rPr>
              <a:t> </a:t>
            </a:r>
            <a:r>
              <a:rPr lang="en-US" sz="4000" spc="-10" dirty="0">
                <a:cs typeface="Arial"/>
              </a:rPr>
              <a:t>about</a:t>
            </a:r>
            <a:r>
              <a:rPr lang="en-US" sz="4000" spc="10" dirty="0">
                <a:cs typeface="Arial"/>
              </a:rPr>
              <a:t> </a:t>
            </a:r>
            <a:r>
              <a:rPr lang="en-US" sz="4000" b="1" spc="-5" dirty="0">
                <a:cs typeface="Arial"/>
              </a:rPr>
              <a:t>l</a:t>
            </a:r>
            <a:r>
              <a:rPr lang="en-US" sz="4000" b="1" spc="-15" dirty="0">
                <a:cs typeface="Arial"/>
              </a:rPr>
              <a:t>on</a:t>
            </a:r>
            <a:r>
              <a:rPr lang="en-US" sz="4000" b="1" spc="-10" dirty="0">
                <a:cs typeface="Arial"/>
              </a:rPr>
              <a:t>g</a:t>
            </a:r>
            <a:r>
              <a:rPr lang="en-US" sz="4000" b="1" spc="15" dirty="0">
                <a:cs typeface="Arial"/>
              </a:rPr>
              <a:t> </a:t>
            </a:r>
            <a:r>
              <a:rPr lang="en-US" sz="4000" b="1" spc="-15" dirty="0">
                <a:cs typeface="Arial"/>
              </a:rPr>
              <a:t>t</a:t>
            </a:r>
            <a:r>
              <a:rPr lang="en-US" sz="4000" b="1" spc="-10" dirty="0">
                <a:cs typeface="Arial"/>
              </a:rPr>
              <a:t>erm</a:t>
            </a:r>
            <a:r>
              <a:rPr lang="en-US" sz="4000" b="1" spc="15" dirty="0">
                <a:cs typeface="Arial"/>
              </a:rPr>
              <a:t> </a:t>
            </a:r>
            <a:r>
              <a:rPr lang="en-US" sz="4000" b="1" spc="-15" dirty="0">
                <a:cs typeface="Arial"/>
              </a:rPr>
              <a:t>p</a:t>
            </a:r>
            <a:r>
              <a:rPr lang="en-US" sz="4000" b="1" spc="-10" dirty="0">
                <a:cs typeface="Arial"/>
              </a:rPr>
              <a:t>r</a:t>
            </a:r>
            <a:r>
              <a:rPr lang="en-US" sz="4000" b="1" spc="-15" dirty="0">
                <a:cs typeface="Arial"/>
              </a:rPr>
              <a:t>o</a:t>
            </a:r>
            <a:r>
              <a:rPr lang="en-US" sz="4000" b="1" spc="-10" dirty="0">
                <a:cs typeface="Arial"/>
              </a:rPr>
              <a:t>cess a</a:t>
            </a:r>
            <a:r>
              <a:rPr lang="en-US" sz="4000" b="1" spc="-15" dirty="0">
                <a:cs typeface="Arial"/>
              </a:rPr>
              <a:t>n</a:t>
            </a:r>
            <a:r>
              <a:rPr lang="en-US" sz="4000" b="1" spc="-10" dirty="0">
                <a:cs typeface="Arial"/>
              </a:rPr>
              <a:t>d</a:t>
            </a:r>
            <a:r>
              <a:rPr lang="en-US" sz="4000" b="1" spc="-5" dirty="0">
                <a:cs typeface="Arial"/>
              </a:rPr>
              <a:t> </a:t>
            </a:r>
            <a:r>
              <a:rPr lang="en-US" sz="4000" b="1" spc="-15" dirty="0">
                <a:cs typeface="Arial"/>
              </a:rPr>
              <a:t>g</a:t>
            </a:r>
            <a:r>
              <a:rPr lang="en-US" sz="4000" b="1" spc="-10" dirty="0">
                <a:cs typeface="Arial"/>
              </a:rPr>
              <a:t>ra</a:t>
            </a:r>
            <a:r>
              <a:rPr lang="en-US" sz="4000" b="1" spc="-15" dirty="0">
                <a:cs typeface="Arial"/>
              </a:rPr>
              <a:t>du</a:t>
            </a:r>
            <a:r>
              <a:rPr lang="en-US" sz="4000" b="1" spc="-10" dirty="0">
                <a:cs typeface="Arial"/>
              </a:rPr>
              <a:t>al</a:t>
            </a:r>
            <a:r>
              <a:rPr lang="en-US" sz="4000" b="1" spc="20" dirty="0">
                <a:cs typeface="Arial"/>
              </a:rPr>
              <a:t> </a:t>
            </a:r>
            <a:r>
              <a:rPr lang="en-US" sz="4000" b="1" spc="-5" dirty="0">
                <a:cs typeface="Arial"/>
              </a:rPr>
              <a:t>i</a:t>
            </a:r>
            <a:r>
              <a:rPr lang="en-US" sz="4000" b="1" spc="-20" dirty="0">
                <a:cs typeface="Arial"/>
              </a:rPr>
              <a:t>mp</a:t>
            </a:r>
            <a:r>
              <a:rPr lang="en-US" sz="4000" b="1" spc="-10" dirty="0">
                <a:cs typeface="Arial"/>
              </a:rPr>
              <a:t>act</a:t>
            </a:r>
            <a:r>
              <a:rPr lang="en-US" sz="4000" b="1" spc="20" dirty="0">
                <a:cs typeface="Arial"/>
              </a:rPr>
              <a:t> </a:t>
            </a:r>
            <a:r>
              <a:rPr lang="en-US" sz="4000" spc="-15" dirty="0">
                <a:cs typeface="Arial"/>
              </a:rPr>
              <a:t>r</a:t>
            </a:r>
            <a:r>
              <a:rPr lang="en-US" sz="4000" spc="-10" dirty="0">
                <a:cs typeface="Arial"/>
              </a:rPr>
              <a:t>ather</a:t>
            </a:r>
            <a:r>
              <a:rPr lang="en-US" sz="4000" spc="30" dirty="0">
                <a:cs typeface="Arial"/>
              </a:rPr>
              <a:t> </a:t>
            </a:r>
            <a:r>
              <a:rPr lang="en-US" sz="4000" spc="-10" dirty="0">
                <a:cs typeface="Arial"/>
              </a:rPr>
              <a:t>than</a:t>
            </a:r>
            <a:r>
              <a:rPr lang="en-US" sz="4000" spc="-5" dirty="0">
                <a:cs typeface="Arial"/>
              </a:rPr>
              <a:t> s</a:t>
            </a:r>
            <a:r>
              <a:rPr lang="en-US" sz="4000" spc="-10" dirty="0">
                <a:cs typeface="Arial"/>
              </a:rPr>
              <a:t>ho</a:t>
            </a:r>
            <a:r>
              <a:rPr lang="en-US" sz="4000" spc="-15" dirty="0">
                <a:cs typeface="Arial"/>
              </a:rPr>
              <a:t>r</a:t>
            </a:r>
            <a:r>
              <a:rPr lang="en-US" sz="4000" spc="-5" dirty="0">
                <a:cs typeface="Arial"/>
              </a:rPr>
              <a:t>t </a:t>
            </a:r>
            <a:r>
              <a:rPr lang="en-US" sz="4000" spc="-10" dirty="0">
                <a:cs typeface="Arial"/>
              </a:rPr>
              <a:t>te</a:t>
            </a:r>
            <a:r>
              <a:rPr lang="en-US" sz="4000" spc="-15" dirty="0">
                <a:cs typeface="Arial"/>
              </a:rPr>
              <a:t>rm</a:t>
            </a:r>
            <a:r>
              <a:rPr lang="en-US" sz="4000" spc="40" dirty="0">
                <a:cs typeface="Arial"/>
              </a:rPr>
              <a:t> </a:t>
            </a:r>
            <a:r>
              <a:rPr lang="en-US" sz="4000" spc="-5" dirty="0">
                <a:cs typeface="Arial"/>
              </a:rPr>
              <a:t>s</a:t>
            </a:r>
            <a:r>
              <a:rPr lang="en-US" sz="4000" spc="-10" dirty="0">
                <a:cs typeface="Arial"/>
              </a:rPr>
              <a:t>o</a:t>
            </a:r>
            <a:r>
              <a:rPr lang="en-US" sz="4000" dirty="0">
                <a:cs typeface="Arial"/>
              </a:rPr>
              <a:t>l</a:t>
            </a:r>
            <a:r>
              <a:rPr lang="en-US" sz="4000" spc="-10" dirty="0">
                <a:cs typeface="Arial"/>
              </a:rPr>
              <a:t>ut</a:t>
            </a:r>
            <a:r>
              <a:rPr lang="en-US" sz="4000" dirty="0">
                <a:cs typeface="Arial"/>
              </a:rPr>
              <a:t>i</a:t>
            </a:r>
            <a:r>
              <a:rPr lang="en-US" sz="4000" spc="-10" dirty="0">
                <a:cs typeface="Arial"/>
              </a:rPr>
              <a:t>ons</a:t>
            </a:r>
            <a:endParaRPr lang="en-US" sz="4000" dirty="0">
              <a:cs typeface="Arial"/>
            </a:endParaRPr>
          </a:p>
          <a:p>
            <a:pPr marL="238125" marR="567690" indent="-226060">
              <a:buFont typeface="Arial"/>
              <a:buChar char="•"/>
              <a:tabLst>
                <a:tab pos="238125" algn="l"/>
              </a:tabLst>
            </a:pPr>
            <a:r>
              <a:rPr sz="4000" b="1" spc="-15" dirty="0" smtClean="0">
                <a:cs typeface="Arial"/>
              </a:rPr>
              <a:t>C</a:t>
            </a:r>
            <a:r>
              <a:rPr sz="4000" b="1" spc="-20" dirty="0" smtClean="0">
                <a:cs typeface="Arial"/>
              </a:rPr>
              <a:t>ommun</a:t>
            </a:r>
            <a:r>
              <a:rPr sz="4000" b="1" spc="-10" dirty="0" smtClean="0">
                <a:cs typeface="Arial"/>
              </a:rPr>
              <a:t>ica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10" dirty="0" smtClean="0">
                <a:cs typeface="Arial"/>
              </a:rPr>
              <a:t>e</a:t>
            </a:r>
            <a:r>
              <a:rPr sz="4000" b="1" spc="35" dirty="0" smtClean="0">
                <a:cs typeface="Arial"/>
              </a:rPr>
              <a:t> </a:t>
            </a:r>
            <a:r>
              <a:rPr sz="4000" spc="-15" dirty="0" smtClean="0">
                <a:cs typeface="Arial"/>
              </a:rPr>
              <a:t>r</a:t>
            </a:r>
            <a:r>
              <a:rPr sz="4000" spc="-10" dirty="0" smtClean="0">
                <a:cs typeface="Arial"/>
              </a:rPr>
              <a:t>egu</a:t>
            </a:r>
            <a:r>
              <a:rPr sz="4000" spc="0" dirty="0" smtClean="0">
                <a:cs typeface="Arial"/>
              </a:rPr>
              <a:t>l</a:t>
            </a:r>
            <a:r>
              <a:rPr sz="4000" spc="-10" dirty="0" smtClean="0">
                <a:cs typeface="Arial"/>
              </a:rPr>
              <a:t>a</a:t>
            </a:r>
            <a:r>
              <a:rPr sz="4000" spc="-15" dirty="0" smtClean="0">
                <a:cs typeface="Arial"/>
              </a:rPr>
              <a:t>r</a:t>
            </a:r>
            <a:r>
              <a:rPr sz="4000" spc="0" dirty="0" smtClean="0">
                <a:cs typeface="Arial"/>
              </a:rPr>
              <a:t>l</a:t>
            </a:r>
            <a:r>
              <a:rPr sz="4000" spc="-10" dirty="0" smtClean="0">
                <a:cs typeface="Arial"/>
              </a:rPr>
              <a:t>y</a:t>
            </a:r>
            <a:r>
              <a:rPr sz="4000" spc="5" dirty="0" smtClean="0">
                <a:cs typeface="Arial"/>
              </a:rPr>
              <a:t> </a:t>
            </a:r>
            <a:r>
              <a:rPr sz="4000" spc="-10" dirty="0" smtClean="0">
                <a:cs typeface="Arial"/>
              </a:rPr>
              <a:t>and openly</a:t>
            </a:r>
            <a:r>
              <a:rPr sz="4000" spc="-20" dirty="0" smtClean="0">
                <a:cs typeface="Arial"/>
              </a:rPr>
              <a:t> </a:t>
            </a:r>
            <a:r>
              <a:rPr sz="4000" spc="-30" dirty="0" smtClean="0">
                <a:cs typeface="Arial"/>
              </a:rPr>
              <a:t>w</a:t>
            </a:r>
            <a:r>
              <a:rPr sz="4000" spc="0" dirty="0" smtClean="0">
                <a:cs typeface="Arial"/>
              </a:rPr>
              <a:t>i</a:t>
            </a:r>
            <a:r>
              <a:rPr sz="4000" spc="-10" dirty="0" smtClean="0">
                <a:cs typeface="Arial"/>
              </a:rPr>
              <a:t>th</a:t>
            </a:r>
            <a:r>
              <a:rPr sz="4000" spc="10" dirty="0" smtClean="0">
                <a:cs typeface="Arial"/>
              </a:rPr>
              <a:t> </a:t>
            </a:r>
            <a:r>
              <a:rPr lang="en-US" sz="4000" spc="-5" dirty="0" smtClean="0">
                <a:cs typeface="Arial"/>
              </a:rPr>
              <a:t>each other – spend time on relationship building</a:t>
            </a:r>
          </a:p>
          <a:p>
            <a:pPr marL="238125" marR="567690" indent="-226060">
              <a:buFont typeface="Arial"/>
              <a:buChar char="•"/>
              <a:tabLst>
                <a:tab pos="238125" algn="l"/>
              </a:tabLst>
            </a:pPr>
            <a:r>
              <a:rPr lang="en-US" sz="4000" b="1" spc="-5" dirty="0" smtClean="0">
                <a:cs typeface="Arial"/>
              </a:rPr>
              <a:t>Redirect </a:t>
            </a:r>
            <a:r>
              <a:rPr lang="en-US" sz="4000" spc="-5" dirty="0" smtClean="0">
                <a:cs typeface="Arial"/>
              </a:rPr>
              <a:t>activities if needed</a:t>
            </a:r>
            <a:endParaRPr sz="4000" dirty="0">
              <a:cs typeface="Arial"/>
            </a:endParaRPr>
          </a:p>
          <a:p>
            <a:pPr marL="238125" marR="426084" indent="-226060">
              <a:buFont typeface="Arial"/>
              <a:buChar char="•"/>
              <a:tabLst>
                <a:tab pos="238125" algn="l"/>
              </a:tabLst>
            </a:pPr>
            <a:r>
              <a:rPr sz="4000" b="1" spc="-15" dirty="0" smtClean="0">
                <a:cs typeface="Arial"/>
              </a:rPr>
              <a:t>Co</a:t>
            </a:r>
            <a:r>
              <a:rPr sz="4000" b="1" spc="-10" dirty="0" smtClean="0">
                <a:cs typeface="Arial"/>
              </a:rPr>
              <a:t>llect</a:t>
            </a:r>
            <a:r>
              <a:rPr sz="4000" b="1" spc="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n</a:t>
            </a:r>
            <a:r>
              <a:rPr sz="4000" b="1" spc="-10" dirty="0" smtClean="0">
                <a:cs typeface="Arial"/>
              </a:rPr>
              <a:t>d</a:t>
            </a:r>
            <a:r>
              <a:rPr sz="4000" b="1" spc="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n</a:t>
            </a:r>
            <a:r>
              <a:rPr sz="4000" b="1" spc="-10" dirty="0" smtClean="0">
                <a:cs typeface="Arial"/>
              </a:rPr>
              <a:t>al</a:t>
            </a:r>
            <a:r>
              <a:rPr sz="4000" b="1" spc="-50" dirty="0" smtClean="0">
                <a:cs typeface="Arial"/>
              </a:rPr>
              <a:t>y</a:t>
            </a:r>
            <a:r>
              <a:rPr sz="4000" b="1" spc="-5" dirty="0" smtClean="0">
                <a:cs typeface="Arial"/>
              </a:rPr>
              <a:t>z</a:t>
            </a:r>
            <a:r>
              <a:rPr sz="4000" b="1" spc="-10" dirty="0" smtClean="0">
                <a:cs typeface="Arial"/>
              </a:rPr>
              <a:t>e</a:t>
            </a:r>
            <a:r>
              <a:rPr sz="4000" b="1" spc="45" dirty="0" smtClean="0">
                <a:cs typeface="Arial"/>
              </a:rPr>
              <a:t> </a:t>
            </a:r>
            <a:r>
              <a:rPr sz="4000" b="1" spc="-10" dirty="0" smtClean="0">
                <a:cs typeface="Arial"/>
              </a:rPr>
              <a:t>rele</a:t>
            </a:r>
            <a:r>
              <a:rPr sz="4000" b="1" spc="-50" dirty="0" smtClean="0">
                <a:cs typeface="Arial"/>
              </a:rPr>
              <a:t>v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n</a:t>
            </a:r>
            <a:r>
              <a:rPr sz="4000" b="1" spc="-10" dirty="0" smtClean="0">
                <a:cs typeface="Arial"/>
              </a:rPr>
              <a:t>t</a:t>
            </a:r>
            <a:r>
              <a:rPr sz="4000" b="1" spc="-5" dirty="0" smtClean="0">
                <a:cs typeface="Arial"/>
              </a:rPr>
              <a:t> </a:t>
            </a:r>
            <a:r>
              <a:rPr sz="4000" b="1" spc="-15" dirty="0" smtClean="0">
                <a:cs typeface="Arial"/>
              </a:rPr>
              <a:t>d</a:t>
            </a:r>
            <a:r>
              <a:rPr sz="4000" b="1" spc="-10" dirty="0" smtClean="0">
                <a:cs typeface="Arial"/>
              </a:rPr>
              <a:t>a</a:t>
            </a:r>
            <a:r>
              <a:rPr sz="4000" b="1" spc="-15" dirty="0" smtClean="0">
                <a:cs typeface="Arial"/>
              </a:rPr>
              <a:t>t</a:t>
            </a:r>
            <a:r>
              <a:rPr sz="4000" b="1" spc="-10" dirty="0" smtClean="0">
                <a:cs typeface="Arial"/>
              </a:rPr>
              <a:t>a </a:t>
            </a:r>
            <a:r>
              <a:rPr sz="4000" spc="-10" dirty="0" smtClean="0">
                <a:cs typeface="Arial"/>
              </a:rPr>
              <a:t>for</a:t>
            </a:r>
            <a:r>
              <a:rPr sz="4000" spc="15" dirty="0" smtClean="0">
                <a:cs typeface="Arial"/>
              </a:rPr>
              <a:t> </a:t>
            </a:r>
            <a:r>
              <a:rPr sz="4000" spc="-5" dirty="0" smtClean="0">
                <a:cs typeface="Arial"/>
              </a:rPr>
              <a:t>s</a:t>
            </a:r>
            <a:r>
              <a:rPr sz="4000" spc="-10" dirty="0" smtClean="0">
                <a:cs typeface="Arial"/>
              </a:rPr>
              <a:t>ha</a:t>
            </a:r>
            <a:r>
              <a:rPr sz="4000" spc="-15" dirty="0" smtClean="0">
                <a:cs typeface="Arial"/>
              </a:rPr>
              <a:t>r</a:t>
            </a:r>
            <a:r>
              <a:rPr sz="4000" spc="-10" dirty="0" smtClean="0">
                <a:cs typeface="Arial"/>
              </a:rPr>
              <a:t>ed</a:t>
            </a:r>
            <a:r>
              <a:rPr sz="4000" spc="10" dirty="0" smtClean="0">
                <a:cs typeface="Arial"/>
              </a:rPr>
              <a:t> </a:t>
            </a:r>
            <a:r>
              <a:rPr sz="4000" spc="-15" dirty="0" smtClean="0">
                <a:cs typeface="Arial"/>
              </a:rPr>
              <a:t>mea</a:t>
            </a:r>
            <a:r>
              <a:rPr sz="4000" spc="-5" dirty="0" smtClean="0">
                <a:cs typeface="Arial"/>
              </a:rPr>
              <a:t>s</a:t>
            </a:r>
            <a:r>
              <a:rPr sz="4000" spc="-10" dirty="0" smtClean="0">
                <a:cs typeface="Arial"/>
              </a:rPr>
              <a:t>u</a:t>
            </a:r>
            <a:r>
              <a:rPr sz="4000" spc="-15" dirty="0" smtClean="0">
                <a:cs typeface="Arial"/>
              </a:rPr>
              <a:t>r</a:t>
            </a:r>
            <a:r>
              <a:rPr sz="4000" spc="-10" dirty="0" smtClean="0">
                <a:cs typeface="Arial"/>
              </a:rPr>
              <a:t>ement</a:t>
            </a:r>
            <a:endParaRPr sz="4000" dirty="0"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4800"/>
            <a:ext cx="8458200" cy="6248400"/>
          </a:xfrm>
          <a:custGeom>
            <a:avLst/>
            <a:gdLst/>
            <a:ahLst/>
            <a:cxnLst/>
            <a:rect l="l" t="t" r="r" b="b"/>
            <a:pathLst>
              <a:path w="3581400" h="4648200">
                <a:moveTo>
                  <a:pt x="0" y="596912"/>
                </a:moveTo>
                <a:lnTo>
                  <a:pt x="1978" y="547956"/>
                </a:lnTo>
                <a:lnTo>
                  <a:pt x="7812" y="500090"/>
                </a:lnTo>
                <a:lnTo>
                  <a:pt x="17347" y="453467"/>
                </a:lnTo>
                <a:lnTo>
                  <a:pt x="30430" y="408241"/>
                </a:lnTo>
                <a:lnTo>
                  <a:pt x="46908" y="364566"/>
                </a:lnTo>
                <a:lnTo>
                  <a:pt x="66626" y="322596"/>
                </a:lnTo>
                <a:lnTo>
                  <a:pt x="89431" y="282484"/>
                </a:lnTo>
                <a:lnTo>
                  <a:pt x="115169" y="244383"/>
                </a:lnTo>
                <a:lnTo>
                  <a:pt x="143687" y="208447"/>
                </a:lnTo>
                <a:lnTo>
                  <a:pt x="174831" y="174831"/>
                </a:lnTo>
                <a:lnTo>
                  <a:pt x="208447" y="143687"/>
                </a:lnTo>
                <a:lnTo>
                  <a:pt x="244383" y="115169"/>
                </a:lnTo>
                <a:lnTo>
                  <a:pt x="282484" y="89431"/>
                </a:lnTo>
                <a:lnTo>
                  <a:pt x="322596" y="66626"/>
                </a:lnTo>
                <a:lnTo>
                  <a:pt x="364566" y="46908"/>
                </a:lnTo>
                <a:lnTo>
                  <a:pt x="408241" y="30430"/>
                </a:lnTo>
                <a:lnTo>
                  <a:pt x="453467" y="17347"/>
                </a:lnTo>
                <a:lnTo>
                  <a:pt x="500090" y="7812"/>
                </a:lnTo>
                <a:lnTo>
                  <a:pt x="547956" y="1978"/>
                </a:lnTo>
                <a:lnTo>
                  <a:pt x="596912" y="0"/>
                </a:lnTo>
                <a:lnTo>
                  <a:pt x="2984487" y="0"/>
                </a:lnTo>
                <a:lnTo>
                  <a:pt x="3033443" y="1978"/>
                </a:lnTo>
                <a:lnTo>
                  <a:pt x="3081309" y="7812"/>
                </a:lnTo>
                <a:lnTo>
                  <a:pt x="3127932" y="17347"/>
                </a:lnTo>
                <a:lnTo>
                  <a:pt x="3173158" y="30430"/>
                </a:lnTo>
                <a:lnTo>
                  <a:pt x="3216833" y="46908"/>
                </a:lnTo>
                <a:lnTo>
                  <a:pt x="3258803" y="66626"/>
                </a:lnTo>
                <a:lnTo>
                  <a:pt x="3298915" y="89431"/>
                </a:lnTo>
                <a:lnTo>
                  <a:pt x="3337016" y="115169"/>
                </a:lnTo>
                <a:lnTo>
                  <a:pt x="3372952" y="143687"/>
                </a:lnTo>
                <a:lnTo>
                  <a:pt x="3406568" y="174831"/>
                </a:lnTo>
                <a:lnTo>
                  <a:pt x="3437712" y="208447"/>
                </a:lnTo>
                <a:lnTo>
                  <a:pt x="3466230" y="244383"/>
                </a:lnTo>
                <a:lnTo>
                  <a:pt x="3491968" y="282484"/>
                </a:lnTo>
                <a:lnTo>
                  <a:pt x="3514773" y="322596"/>
                </a:lnTo>
                <a:lnTo>
                  <a:pt x="3534491" y="364566"/>
                </a:lnTo>
                <a:lnTo>
                  <a:pt x="3550969" y="408241"/>
                </a:lnTo>
                <a:lnTo>
                  <a:pt x="3564052" y="453467"/>
                </a:lnTo>
                <a:lnTo>
                  <a:pt x="3573587" y="500090"/>
                </a:lnTo>
                <a:lnTo>
                  <a:pt x="3579421" y="547956"/>
                </a:lnTo>
                <a:lnTo>
                  <a:pt x="3581400" y="596912"/>
                </a:lnTo>
                <a:lnTo>
                  <a:pt x="3581400" y="4051287"/>
                </a:lnTo>
                <a:lnTo>
                  <a:pt x="3579421" y="4100243"/>
                </a:lnTo>
                <a:lnTo>
                  <a:pt x="3573587" y="4148109"/>
                </a:lnTo>
                <a:lnTo>
                  <a:pt x="3564052" y="4194732"/>
                </a:lnTo>
                <a:lnTo>
                  <a:pt x="3550969" y="4239958"/>
                </a:lnTo>
                <a:lnTo>
                  <a:pt x="3534491" y="4283633"/>
                </a:lnTo>
                <a:lnTo>
                  <a:pt x="3514773" y="4325603"/>
                </a:lnTo>
                <a:lnTo>
                  <a:pt x="3491968" y="4365715"/>
                </a:lnTo>
                <a:lnTo>
                  <a:pt x="3466230" y="4403816"/>
                </a:lnTo>
                <a:lnTo>
                  <a:pt x="3437712" y="4439752"/>
                </a:lnTo>
                <a:lnTo>
                  <a:pt x="3406568" y="4473368"/>
                </a:lnTo>
                <a:lnTo>
                  <a:pt x="3372952" y="4504512"/>
                </a:lnTo>
                <a:lnTo>
                  <a:pt x="3337016" y="4533030"/>
                </a:lnTo>
                <a:lnTo>
                  <a:pt x="3298915" y="4558768"/>
                </a:lnTo>
                <a:lnTo>
                  <a:pt x="3258803" y="4581573"/>
                </a:lnTo>
                <a:lnTo>
                  <a:pt x="3216833" y="4601291"/>
                </a:lnTo>
                <a:lnTo>
                  <a:pt x="3173158" y="4617769"/>
                </a:lnTo>
                <a:lnTo>
                  <a:pt x="3127932" y="4630852"/>
                </a:lnTo>
                <a:lnTo>
                  <a:pt x="3081309" y="4640387"/>
                </a:lnTo>
                <a:lnTo>
                  <a:pt x="3033443" y="4646221"/>
                </a:lnTo>
                <a:lnTo>
                  <a:pt x="2984487" y="4648200"/>
                </a:lnTo>
                <a:lnTo>
                  <a:pt x="596912" y="4648200"/>
                </a:lnTo>
                <a:lnTo>
                  <a:pt x="547956" y="4646221"/>
                </a:lnTo>
                <a:lnTo>
                  <a:pt x="500090" y="4640387"/>
                </a:lnTo>
                <a:lnTo>
                  <a:pt x="453467" y="4630852"/>
                </a:lnTo>
                <a:lnTo>
                  <a:pt x="408241" y="4617769"/>
                </a:lnTo>
                <a:lnTo>
                  <a:pt x="364566" y="4601291"/>
                </a:lnTo>
                <a:lnTo>
                  <a:pt x="322596" y="4581573"/>
                </a:lnTo>
                <a:lnTo>
                  <a:pt x="282484" y="4558768"/>
                </a:lnTo>
                <a:lnTo>
                  <a:pt x="244383" y="4533030"/>
                </a:lnTo>
                <a:lnTo>
                  <a:pt x="208447" y="4504512"/>
                </a:lnTo>
                <a:lnTo>
                  <a:pt x="174831" y="4473368"/>
                </a:lnTo>
                <a:lnTo>
                  <a:pt x="143687" y="4439752"/>
                </a:lnTo>
                <a:lnTo>
                  <a:pt x="115169" y="4403816"/>
                </a:lnTo>
                <a:lnTo>
                  <a:pt x="89431" y="4365715"/>
                </a:lnTo>
                <a:lnTo>
                  <a:pt x="66626" y="4325603"/>
                </a:lnTo>
                <a:lnTo>
                  <a:pt x="46908" y="4283633"/>
                </a:lnTo>
                <a:lnTo>
                  <a:pt x="30430" y="4239958"/>
                </a:lnTo>
                <a:lnTo>
                  <a:pt x="17347" y="4194732"/>
                </a:lnTo>
                <a:lnTo>
                  <a:pt x="7812" y="4148109"/>
                </a:lnTo>
                <a:lnTo>
                  <a:pt x="1978" y="4100243"/>
                </a:lnTo>
                <a:lnTo>
                  <a:pt x="0" y="4051287"/>
                </a:lnTo>
                <a:lnTo>
                  <a:pt x="0" y="596912"/>
                </a:lnTo>
                <a:close/>
              </a:path>
            </a:pathLst>
          </a:custGeom>
          <a:ln w="38100">
            <a:solidFill>
              <a:srgbClr val="A70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10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600" spc="-5" dirty="0" smtClean="0">
                <a:solidFill>
                  <a:srgbClr val="FFFFFF"/>
                </a:solidFill>
                <a:latin typeface="Calibri"/>
                <a:cs typeface="Calibri"/>
              </a:rPr>
              <a:t>1 FSG</a:t>
            </a:r>
            <a:endParaRPr sz="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3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8100"/>
            <a:ext cx="5780314" cy="6801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62600" y="3211484"/>
            <a:ext cx="3193102" cy="2579716"/>
            <a:chOff x="5562600" y="3211484"/>
            <a:chExt cx="3193102" cy="2579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211484"/>
              <a:ext cx="2735902" cy="914400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6553844" y="4267200"/>
              <a:ext cx="2201858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B3E75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/>
                <a:t>Alignment and Coordination</a:t>
              </a:r>
              <a:endParaRPr lang="en-US" sz="3600" dirty="0"/>
            </a:p>
          </p:txBody>
        </p:sp>
        <p:sp>
          <p:nvSpPr>
            <p:cNvPr id="2" name="Left Arrow 1"/>
            <p:cNvSpPr/>
            <p:nvPr/>
          </p:nvSpPr>
          <p:spPr>
            <a:xfrm>
              <a:off x="5562600" y="4724400"/>
              <a:ext cx="10668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0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001000" cy="6248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 Health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Assessment Sections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Homelessness in Spokane County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Root Causes and Impact </a:t>
            </a:r>
            <a:r>
              <a:rPr lang="en-US" sz="3200" dirty="0">
                <a:solidFill>
                  <a:schemeClr val="tx1"/>
                </a:solidFill>
              </a:rPr>
              <a:t>of Homelessness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Assets, Initiatives,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Collective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Results from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Lessons learned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235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Rallying around Homeless Data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49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Awareness and education</a:t>
            </a:r>
          </a:p>
          <a:p>
            <a:r>
              <a:rPr lang="en-US" sz="3600" b="1" dirty="0" smtClean="0"/>
              <a:t>Planning</a:t>
            </a:r>
          </a:p>
          <a:p>
            <a:r>
              <a:rPr lang="en-US" sz="3600" b="1" dirty="0" smtClean="0"/>
              <a:t>Defined populations for investors</a:t>
            </a:r>
          </a:p>
          <a:p>
            <a:r>
              <a:rPr lang="en-US" sz="3600" b="1" dirty="0" smtClean="0"/>
              <a:t>Connections between sectors and interest areas</a:t>
            </a:r>
          </a:p>
          <a:p>
            <a:r>
              <a:rPr lang="en-US" sz="3600" b="1" dirty="0" smtClean="0"/>
              <a:t>New partners</a:t>
            </a:r>
          </a:p>
          <a:p>
            <a:r>
              <a:rPr lang="en-US" sz="3600" b="1" dirty="0" smtClean="0"/>
              <a:t>Resources </a:t>
            </a:r>
            <a:r>
              <a:rPr lang="en-US" sz="3600" b="1" dirty="0" smtClean="0"/>
              <a:t>obtained</a:t>
            </a:r>
          </a:p>
          <a:p>
            <a:r>
              <a:rPr lang="en-US" sz="3600" b="1" dirty="0" smtClean="0"/>
              <a:t>Measurement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9554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43000" y="2743200"/>
            <a:ext cx="3018155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12700" indent="-226060">
              <a:lnSpc>
                <a:spcPct val="100000"/>
              </a:lnSpc>
              <a:buFont typeface="Arial"/>
              <a:buChar char="•"/>
              <a:tabLst>
                <a:tab pos="23812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000" y="3675786"/>
            <a:ext cx="3152775" cy="986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12700" indent="-226060">
              <a:lnSpc>
                <a:spcPct val="100000"/>
              </a:lnSpc>
              <a:buFont typeface="Arial"/>
              <a:buChar char="•"/>
              <a:tabLst>
                <a:tab pos="23812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00" y="4852211"/>
            <a:ext cx="304736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12700" indent="-226060">
              <a:lnSpc>
                <a:spcPct val="100000"/>
              </a:lnSpc>
              <a:buFont typeface="Arial"/>
              <a:buChar char="•"/>
              <a:tabLst>
                <a:tab pos="23812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1219200"/>
            <a:ext cx="8229600" cy="5334000"/>
          </a:xfrm>
          <a:custGeom>
            <a:avLst/>
            <a:gdLst/>
            <a:ahLst/>
            <a:cxnLst/>
            <a:rect l="l" t="t" r="r" b="b"/>
            <a:pathLst>
              <a:path w="3581400" h="4343400">
                <a:moveTo>
                  <a:pt x="0" y="596912"/>
                </a:moveTo>
                <a:lnTo>
                  <a:pt x="1978" y="547956"/>
                </a:lnTo>
                <a:lnTo>
                  <a:pt x="7812" y="500090"/>
                </a:lnTo>
                <a:lnTo>
                  <a:pt x="17347" y="453467"/>
                </a:lnTo>
                <a:lnTo>
                  <a:pt x="30430" y="408241"/>
                </a:lnTo>
                <a:lnTo>
                  <a:pt x="46908" y="364566"/>
                </a:lnTo>
                <a:lnTo>
                  <a:pt x="66626" y="322596"/>
                </a:lnTo>
                <a:lnTo>
                  <a:pt x="89431" y="282484"/>
                </a:lnTo>
                <a:lnTo>
                  <a:pt x="115169" y="244383"/>
                </a:lnTo>
                <a:lnTo>
                  <a:pt x="143687" y="208447"/>
                </a:lnTo>
                <a:lnTo>
                  <a:pt x="174831" y="174831"/>
                </a:lnTo>
                <a:lnTo>
                  <a:pt x="208447" y="143687"/>
                </a:lnTo>
                <a:lnTo>
                  <a:pt x="244383" y="115169"/>
                </a:lnTo>
                <a:lnTo>
                  <a:pt x="282484" y="89431"/>
                </a:lnTo>
                <a:lnTo>
                  <a:pt x="322596" y="66626"/>
                </a:lnTo>
                <a:lnTo>
                  <a:pt x="364566" y="46908"/>
                </a:lnTo>
                <a:lnTo>
                  <a:pt x="408241" y="30430"/>
                </a:lnTo>
                <a:lnTo>
                  <a:pt x="453467" y="17347"/>
                </a:lnTo>
                <a:lnTo>
                  <a:pt x="500090" y="7812"/>
                </a:lnTo>
                <a:lnTo>
                  <a:pt x="547956" y="1978"/>
                </a:lnTo>
                <a:lnTo>
                  <a:pt x="596912" y="0"/>
                </a:lnTo>
                <a:lnTo>
                  <a:pt x="2984487" y="0"/>
                </a:lnTo>
                <a:lnTo>
                  <a:pt x="3033443" y="1978"/>
                </a:lnTo>
                <a:lnTo>
                  <a:pt x="3081309" y="7812"/>
                </a:lnTo>
                <a:lnTo>
                  <a:pt x="3127932" y="17347"/>
                </a:lnTo>
                <a:lnTo>
                  <a:pt x="3173158" y="30430"/>
                </a:lnTo>
                <a:lnTo>
                  <a:pt x="3216833" y="46908"/>
                </a:lnTo>
                <a:lnTo>
                  <a:pt x="3258803" y="66626"/>
                </a:lnTo>
                <a:lnTo>
                  <a:pt x="3298915" y="89431"/>
                </a:lnTo>
                <a:lnTo>
                  <a:pt x="3337016" y="115169"/>
                </a:lnTo>
                <a:lnTo>
                  <a:pt x="3372952" y="143687"/>
                </a:lnTo>
                <a:lnTo>
                  <a:pt x="3406568" y="174831"/>
                </a:lnTo>
                <a:lnTo>
                  <a:pt x="3437712" y="208447"/>
                </a:lnTo>
                <a:lnTo>
                  <a:pt x="3466230" y="244383"/>
                </a:lnTo>
                <a:lnTo>
                  <a:pt x="3491968" y="282484"/>
                </a:lnTo>
                <a:lnTo>
                  <a:pt x="3514773" y="322596"/>
                </a:lnTo>
                <a:lnTo>
                  <a:pt x="3534491" y="364566"/>
                </a:lnTo>
                <a:lnTo>
                  <a:pt x="3550969" y="408241"/>
                </a:lnTo>
                <a:lnTo>
                  <a:pt x="3564052" y="453467"/>
                </a:lnTo>
                <a:lnTo>
                  <a:pt x="3573587" y="500090"/>
                </a:lnTo>
                <a:lnTo>
                  <a:pt x="3579421" y="547956"/>
                </a:lnTo>
                <a:lnTo>
                  <a:pt x="3581400" y="596912"/>
                </a:lnTo>
                <a:lnTo>
                  <a:pt x="3581400" y="3746487"/>
                </a:lnTo>
                <a:lnTo>
                  <a:pt x="3579421" y="3795443"/>
                </a:lnTo>
                <a:lnTo>
                  <a:pt x="3573587" y="3843309"/>
                </a:lnTo>
                <a:lnTo>
                  <a:pt x="3564052" y="3889932"/>
                </a:lnTo>
                <a:lnTo>
                  <a:pt x="3550969" y="3935158"/>
                </a:lnTo>
                <a:lnTo>
                  <a:pt x="3534491" y="3978833"/>
                </a:lnTo>
                <a:lnTo>
                  <a:pt x="3514773" y="4020803"/>
                </a:lnTo>
                <a:lnTo>
                  <a:pt x="3491968" y="4060915"/>
                </a:lnTo>
                <a:lnTo>
                  <a:pt x="3466230" y="4099016"/>
                </a:lnTo>
                <a:lnTo>
                  <a:pt x="3437712" y="4134952"/>
                </a:lnTo>
                <a:lnTo>
                  <a:pt x="3406568" y="4168568"/>
                </a:lnTo>
                <a:lnTo>
                  <a:pt x="3372952" y="4199712"/>
                </a:lnTo>
                <a:lnTo>
                  <a:pt x="3337016" y="4228230"/>
                </a:lnTo>
                <a:lnTo>
                  <a:pt x="3298915" y="4253968"/>
                </a:lnTo>
                <a:lnTo>
                  <a:pt x="3258803" y="4276773"/>
                </a:lnTo>
                <a:lnTo>
                  <a:pt x="3216833" y="4296491"/>
                </a:lnTo>
                <a:lnTo>
                  <a:pt x="3173158" y="4312969"/>
                </a:lnTo>
                <a:lnTo>
                  <a:pt x="3127932" y="4326052"/>
                </a:lnTo>
                <a:lnTo>
                  <a:pt x="3081309" y="4335587"/>
                </a:lnTo>
                <a:lnTo>
                  <a:pt x="3033443" y="4341421"/>
                </a:lnTo>
                <a:lnTo>
                  <a:pt x="2984487" y="4343400"/>
                </a:lnTo>
                <a:lnTo>
                  <a:pt x="596912" y="4343400"/>
                </a:lnTo>
                <a:lnTo>
                  <a:pt x="547956" y="4341421"/>
                </a:lnTo>
                <a:lnTo>
                  <a:pt x="500090" y="4335587"/>
                </a:lnTo>
                <a:lnTo>
                  <a:pt x="453467" y="4326052"/>
                </a:lnTo>
                <a:lnTo>
                  <a:pt x="408241" y="4312969"/>
                </a:lnTo>
                <a:lnTo>
                  <a:pt x="364566" y="4296491"/>
                </a:lnTo>
                <a:lnTo>
                  <a:pt x="322596" y="4276773"/>
                </a:lnTo>
                <a:lnTo>
                  <a:pt x="282484" y="4253968"/>
                </a:lnTo>
                <a:lnTo>
                  <a:pt x="244383" y="4228230"/>
                </a:lnTo>
                <a:lnTo>
                  <a:pt x="208447" y="4199712"/>
                </a:lnTo>
                <a:lnTo>
                  <a:pt x="174831" y="4168568"/>
                </a:lnTo>
                <a:lnTo>
                  <a:pt x="143687" y="4134952"/>
                </a:lnTo>
                <a:lnTo>
                  <a:pt x="115169" y="4099016"/>
                </a:lnTo>
                <a:lnTo>
                  <a:pt x="89431" y="4060915"/>
                </a:lnTo>
                <a:lnTo>
                  <a:pt x="66626" y="4020803"/>
                </a:lnTo>
                <a:lnTo>
                  <a:pt x="46908" y="3978833"/>
                </a:lnTo>
                <a:lnTo>
                  <a:pt x="30430" y="3935158"/>
                </a:lnTo>
                <a:lnTo>
                  <a:pt x="17347" y="3889932"/>
                </a:lnTo>
                <a:lnTo>
                  <a:pt x="7812" y="3843309"/>
                </a:lnTo>
                <a:lnTo>
                  <a:pt x="1978" y="3795443"/>
                </a:lnTo>
                <a:lnTo>
                  <a:pt x="0" y="3746487"/>
                </a:lnTo>
                <a:lnTo>
                  <a:pt x="0" y="596912"/>
                </a:lnTo>
                <a:close/>
              </a:path>
            </a:pathLst>
          </a:custGeom>
          <a:ln w="38100">
            <a:solidFill>
              <a:srgbClr val="6A7F1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3000" y="1566776"/>
            <a:ext cx="29940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indent="-226060">
              <a:lnSpc>
                <a:spcPct val="100000"/>
              </a:lnSpc>
              <a:buFont typeface="Arial"/>
              <a:buChar char="•"/>
              <a:tabLst>
                <a:tab pos="23812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8596" y="1810615"/>
            <a:ext cx="2665095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200" y="373832"/>
            <a:ext cx="8077200" cy="635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4" marR="12700" algn="ctr">
              <a:lnSpc>
                <a:spcPct val="100000"/>
              </a:lnSpc>
            </a:pPr>
            <a:r>
              <a:rPr lang="en-US" sz="4000" b="1" spc="5" dirty="0" smtClean="0">
                <a:solidFill>
                  <a:srgbClr val="0B3E75"/>
                </a:solidFill>
                <a:latin typeface="Calibri"/>
                <a:cs typeface="Calibri"/>
              </a:rPr>
              <a:t>25 Years of Lessons: Community Work</a:t>
            </a:r>
            <a:endParaRPr sz="4000" dirty="0">
              <a:solidFill>
                <a:srgbClr val="0B3E75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sz="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10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600" spc="-5" dirty="0" smtClean="0">
                <a:solidFill>
                  <a:srgbClr val="FFFFFF"/>
                </a:solidFill>
                <a:latin typeface="Calibri"/>
                <a:cs typeface="Calibri"/>
              </a:rPr>
              <a:t>1 FSG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371600"/>
            <a:ext cx="762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5" dirty="0" smtClean="0">
                <a:cs typeface="Arial"/>
              </a:rPr>
              <a:t>Focus effort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5" dirty="0" smtClean="0">
                <a:cs typeface="Arial"/>
              </a:rPr>
              <a:t>What gets measured, gets done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5" dirty="0" smtClean="0">
                <a:cs typeface="Arial"/>
              </a:rPr>
              <a:t>Use model practice that works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5" dirty="0" smtClean="0">
                <a:cs typeface="Arial"/>
              </a:rPr>
              <a:t>In</a:t>
            </a:r>
            <a:r>
              <a:rPr lang="en-US" sz="3200" b="1" spc="-10" dirty="0" smtClean="0">
                <a:cs typeface="Arial"/>
              </a:rPr>
              <a:t>crease</a:t>
            </a:r>
            <a:r>
              <a:rPr lang="en-US" sz="3200" b="1" spc="5" dirty="0" smtClean="0">
                <a:cs typeface="Arial"/>
              </a:rPr>
              <a:t> </a:t>
            </a:r>
            <a:r>
              <a:rPr lang="en-US" sz="3200" b="1" spc="-10" dirty="0">
                <a:cs typeface="Arial"/>
              </a:rPr>
              <a:t>cr</a:t>
            </a:r>
            <a:r>
              <a:rPr lang="en-US" sz="3200" b="1" spc="-15" dirty="0">
                <a:cs typeface="Arial"/>
              </a:rPr>
              <a:t>o</a:t>
            </a:r>
            <a:r>
              <a:rPr lang="en-US" sz="3200" b="1" spc="-10" dirty="0">
                <a:cs typeface="Arial"/>
              </a:rPr>
              <a:t>ss-sec</a:t>
            </a:r>
            <a:r>
              <a:rPr lang="en-US" sz="3200" b="1" spc="-15" dirty="0">
                <a:cs typeface="Arial"/>
              </a:rPr>
              <a:t>to</a:t>
            </a:r>
            <a:r>
              <a:rPr lang="en-US" sz="3200" b="1" spc="-10" dirty="0">
                <a:cs typeface="Arial"/>
              </a:rPr>
              <a:t>r ali</a:t>
            </a:r>
            <a:r>
              <a:rPr lang="en-US" sz="3200" b="1" spc="-20" dirty="0">
                <a:cs typeface="Arial"/>
              </a:rPr>
              <a:t>gnm</a:t>
            </a:r>
            <a:r>
              <a:rPr lang="en-US" sz="3200" b="1" spc="-10" dirty="0">
                <a:cs typeface="Arial"/>
              </a:rPr>
              <a:t>e</a:t>
            </a:r>
            <a:r>
              <a:rPr lang="en-US" sz="3200" b="1" spc="-15" dirty="0">
                <a:cs typeface="Arial"/>
              </a:rPr>
              <a:t>n</a:t>
            </a:r>
            <a:r>
              <a:rPr lang="en-US" sz="3200" b="1" spc="-10" dirty="0">
                <a:cs typeface="Arial"/>
              </a:rPr>
              <a:t>t</a:t>
            </a:r>
            <a:r>
              <a:rPr lang="en-US" sz="3200" b="1" spc="30" dirty="0">
                <a:cs typeface="Arial"/>
              </a:rPr>
              <a:t> </a:t>
            </a:r>
            <a:r>
              <a:rPr lang="en-US" sz="3200" b="1" spc="-10" dirty="0">
                <a:cs typeface="Arial"/>
              </a:rPr>
              <a:t>a</a:t>
            </a:r>
            <a:r>
              <a:rPr lang="en-US" sz="3200" b="1" spc="-15" dirty="0">
                <a:cs typeface="Arial"/>
              </a:rPr>
              <a:t>n</a:t>
            </a:r>
            <a:r>
              <a:rPr lang="en-US" sz="3200" b="1" spc="-10" dirty="0">
                <a:cs typeface="Arial"/>
              </a:rPr>
              <a:t>d</a:t>
            </a:r>
            <a:r>
              <a:rPr lang="en-US" sz="3200" b="1" spc="5" dirty="0">
                <a:cs typeface="Arial"/>
              </a:rPr>
              <a:t> </a:t>
            </a:r>
            <a:r>
              <a:rPr lang="en-US" sz="3200" b="1" spc="-10" dirty="0" smtClean="0">
                <a:cs typeface="Arial"/>
              </a:rPr>
              <a:t>lear</a:t>
            </a:r>
            <a:r>
              <a:rPr lang="en-US" sz="3200" b="1" spc="-15" dirty="0" smtClean="0">
                <a:cs typeface="Arial"/>
              </a:rPr>
              <a:t>ning</a:t>
            </a:r>
            <a:r>
              <a:rPr lang="en-US" sz="3200" b="1" spc="20" dirty="0" smtClean="0">
                <a:cs typeface="Arial"/>
              </a:rPr>
              <a:t> </a:t>
            </a:r>
            <a:r>
              <a:rPr lang="en-US" sz="3200" b="1" spc="-10" dirty="0">
                <a:cs typeface="Arial"/>
              </a:rPr>
              <a:t>among </a:t>
            </a:r>
            <a:r>
              <a:rPr lang="en-US" sz="3200" b="1" spc="-10" dirty="0" smtClean="0">
                <a:cs typeface="Arial"/>
              </a:rPr>
              <a:t>o</a:t>
            </a:r>
            <a:r>
              <a:rPr lang="en-US" sz="3200" b="1" spc="-15" dirty="0" smtClean="0">
                <a:cs typeface="Arial"/>
              </a:rPr>
              <a:t>r</a:t>
            </a:r>
            <a:r>
              <a:rPr lang="en-US" sz="3200" b="1" spc="-10" dirty="0" smtClean="0">
                <a:cs typeface="Arial"/>
              </a:rPr>
              <a:t>gan</a:t>
            </a:r>
            <a:r>
              <a:rPr lang="en-US" sz="3200" b="1" dirty="0" smtClean="0">
                <a:cs typeface="Arial"/>
              </a:rPr>
              <a:t>i</a:t>
            </a:r>
            <a:r>
              <a:rPr lang="en-US" sz="3200" b="1" spc="-5" dirty="0" smtClean="0">
                <a:cs typeface="Arial"/>
              </a:rPr>
              <a:t>z</a:t>
            </a:r>
            <a:r>
              <a:rPr lang="en-US" sz="3200" b="1" spc="-10" dirty="0" smtClean="0">
                <a:cs typeface="Arial"/>
              </a:rPr>
              <a:t>at</a:t>
            </a:r>
            <a:r>
              <a:rPr lang="en-US" sz="3200" b="1" dirty="0" smtClean="0">
                <a:cs typeface="Arial"/>
              </a:rPr>
              <a:t>i</a:t>
            </a:r>
            <a:r>
              <a:rPr lang="en-US" sz="3200" b="1" spc="-10" dirty="0" smtClean="0">
                <a:cs typeface="Arial"/>
              </a:rPr>
              <a:t>ons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25" dirty="0" smtClean="0">
                <a:cs typeface="Arial"/>
              </a:rPr>
              <a:t>Expand </a:t>
            </a:r>
            <a:r>
              <a:rPr lang="en-US" sz="3200" b="1" spc="-15" dirty="0" smtClean="0">
                <a:cs typeface="Arial"/>
              </a:rPr>
              <a:t>p</a:t>
            </a:r>
            <a:r>
              <a:rPr lang="en-US" sz="3200" b="1" spc="-10" dirty="0" smtClean="0">
                <a:cs typeface="Arial"/>
              </a:rPr>
              <a:t>ar</a:t>
            </a:r>
            <a:r>
              <a:rPr lang="en-US" sz="3200" b="1" spc="-15" dirty="0" smtClean="0">
                <a:cs typeface="Arial"/>
              </a:rPr>
              <a:t>tn</a:t>
            </a:r>
            <a:r>
              <a:rPr lang="en-US" sz="3200" b="1" spc="-10" dirty="0" smtClean="0">
                <a:cs typeface="Arial"/>
              </a:rPr>
              <a:t>ers to new ones, including funders, business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0" dirty="0" smtClean="0">
                <a:cs typeface="Arial"/>
              </a:rPr>
              <a:t>Take time to build relationships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0" dirty="0" smtClean="0">
                <a:cs typeface="Arial"/>
              </a:rPr>
              <a:t>Align work and increase momentum</a:t>
            </a:r>
          </a:p>
          <a:p>
            <a:pPr marL="238125" marR="12700" indent="-226060">
              <a:buFont typeface="Arial"/>
              <a:buChar char="•"/>
              <a:tabLst>
                <a:tab pos="238125" algn="l"/>
              </a:tabLst>
            </a:pPr>
            <a:r>
              <a:rPr lang="en-US" sz="3200" b="1" spc="-10" dirty="0" smtClean="0">
                <a:cs typeface="Arial"/>
              </a:rPr>
              <a:t>Leverage resources (new or redirected)</a:t>
            </a:r>
            <a:endParaRPr lang="en-US" sz="3200" b="1" dirty="0">
              <a:cs typeface="Arial"/>
            </a:endParaRPr>
          </a:p>
          <a:p>
            <a:pPr marL="238125" marR="12700" indent="-226060">
              <a:lnSpc>
                <a:spcPct val="100000"/>
              </a:lnSpc>
              <a:buFont typeface="Arial"/>
              <a:buChar char="•"/>
              <a:tabLst>
                <a:tab pos="238125" algn="l"/>
              </a:tabLst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6759877"/>
              </p:ext>
            </p:extLst>
          </p:nvPr>
        </p:nvGraphicFramePr>
        <p:xfrm>
          <a:off x="304800" y="11430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81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Collective Impact Model for Homeless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" y="6019800"/>
            <a:ext cx="81762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B3E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1219200" y="2438400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19374419">
            <a:off x="1536031" y="4000500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200000">
            <a:off x="3543300" y="4724325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 rot="5400000">
            <a:off x="5448300" y="4646723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2154935">
            <a:off x="7431578" y="4039192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7391400" y="2209799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4698"/>
            <a:ext cx="80772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Interview stakeholders</a:t>
            </a:r>
          </a:p>
          <a:p>
            <a:r>
              <a:rPr lang="en-US" sz="3600" dirty="0" smtClean="0"/>
              <a:t>Identify data resources</a:t>
            </a:r>
          </a:p>
          <a:p>
            <a:r>
              <a:rPr lang="en-US" sz="3600" dirty="0" smtClean="0"/>
              <a:t>Compile data</a:t>
            </a:r>
          </a:p>
          <a:p>
            <a:r>
              <a:rPr lang="en-US" sz="3600" dirty="0" smtClean="0"/>
              <a:t>Inventory assets, efforts, model practice</a:t>
            </a:r>
          </a:p>
          <a:p>
            <a:r>
              <a:rPr lang="en-US" sz="3600" dirty="0" smtClean="0"/>
              <a:t>Identify gaps and issues</a:t>
            </a:r>
          </a:p>
          <a:p>
            <a:r>
              <a:rPr lang="en-US" sz="3600" dirty="0" smtClean="0"/>
              <a:t>Distribute widely</a:t>
            </a:r>
          </a:p>
          <a:p>
            <a:r>
              <a:rPr lang="en-US" sz="3600" dirty="0" smtClean="0"/>
              <a:t>Use data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2743200"/>
            <a:ext cx="434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4724400"/>
            <a:ext cx="434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Why use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Compilation of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Education and awareness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Program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New partnerships and collaborations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Policy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Grant writing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Strategic planning and prioritization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Evaluation of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PIT Count:  </a:t>
            </a:r>
            <a:r>
              <a:rPr lang="en-US" sz="3600" dirty="0" smtClean="0">
                <a:solidFill>
                  <a:schemeClr val="tx2"/>
                </a:solidFill>
              </a:rPr>
              <a:t>1,033 (2015)</a:t>
            </a:r>
          </a:p>
          <a:p>
            <a:r>
              <a:rPr lang="en-US" sz="3600" dirty="0" smtClean="0"/>
              <a:t>Schools: </a:t>
            </a:r>
            <a:r>
              <a:rPr lang="en-US" sz="3600" dirty="0" smtClean="0">
                <a:solidFill>
                  <a:schemeClr val="tx2"/>
                </a:solidFill>
              </a:rPr>
              <a:t>3,013 (2014)</a:t>
            </a:r>
          </a:p>
          <a:p>
            <a:r>
              <a:rPr lang="en-US" sz="3600" dirty="0" smtClean="0"/>
              <a:t>Community Service Providers: </a:t>
            </a:r>
            <a:r>
              <a:rPr lang="en-US" sz="3600" dirty="0" smtClean="0">
                <a:solidFill>
                  <a:schemeClr val="tx2"/>
                </a:solidFill>
              </a:rPr>
              <a:t>5,000/year </a:t>
            </a:r>
          </a:p>
          <a:p>
            <a:r>
              <a:rPr lang="en-US" sz="3600" dirty="0" smtClean="0"/>
              <a:t>Other Considerations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Under-estimated reports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600" b="1" dirty="0" smtClean="0"/>
              <a:t>At-risk for homelessness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Homelessness in Spokane County</a:t>
            </a:r>
          </a:p>
        </p:txBody>
      </p:sp>
    </p:spTree>
    <p:extLst>
      <p:ext uri="{BB962C8B-B14F-4D97-AF65-F5344CB8AC3E}">
        <p14:creationId xmlns:p14="http://schemas.microsoft.com/office/powerpoint/2010/main" val="9485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b="0" dirty="0"/>
              <a:t>Research consistently points to two key factors as </a:t>
            </a:r>
            <a:r>
              <a:rPr lang="en-US" sz="3600" b="0" dirty="0" smtClean="0"/>
              <a:t>root </a:t>
            </a:r>
            <a:r>
              <a:rPr lang="en-US" sz="3600" b="0" dirty="0"/>
              <a:t>of homelessness: </a:t>
            </a:r>
            <a:endParaRPr lang="en-US" sz="3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poverty</a:t>
            </a:r>
            <a:r>
              <a:rPr lang="en-US" sz="3600" b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lack </a:t>
            </a:r>
            <a:r>
              <a:rPr lang="en-US" sz="3600" dirty="0"/>
              <a:t>of affordable </a:t>
            </a:r>
            <a:r>
              <a:rPr lang="en-US" sz="3600" dirty="0" smtClean="0"/>
              <a:t>housing</a:t>
            </a:r>
            <a:r>
              <a:rPr lang="en-US" sz="3600" b="0" baseline="30000" dirty="0"/>
              <a:t> </a:t>
            </a:r>
            <a:endParaRPr lang="en-US" sz="3600" b="0" baseline="30000" dirty="0" smtClean="0"/>
          </a:p>
          <a:p>
            <a:endParaRPr lang="en-US" b="0" baseline="30000" dirty="0"/>
          </a:p>
        </p:txBody>
      </p:sp>
    </p:spTree>
    <p:extLst>
      <p:ext uri="{BB962C8B-B14F-4D97-AF65-F5344CB8AC3E}">
        <p14:creationId xmlns:p14="http://schemas.microsoft.com/office/powerpoint/2010/main" val="36025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Basic Needs in Spokane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Cost-Per-Month </a:t>
            </a:r>
            <a:r>
              <a:rPr lang="en-US" sz="2400" dirty="0"/>
              <a:t>for </a:t>
            </a:r>
            <a:endParaRPr lang="en-US" sz="2400" dirty="0" smtClean="0"/>
          </a:p>
          <a:p>
            <a:r>
              <a:rPr lang="en-US" sz="2400" dirty="0" smtClean="0"/>
              <a:t>Basic </a:t>
            </a:r>
            <a:r>
              <a:rPr lang="en-US" sz="2400" dirty="0"/>
              <a:t>Needs for a </a:t>
            </a:r>
            <a:endParaRPr lang="en-US" sz="2400" dirty="0" smtClean="0"/>
          </a:p>
          <a:p>
            <a:r>
              <a:rPr lang="en-US" sz="2400" dirty="0" smtClean="0"/>
              <a:t>Family </a:t>
            </a:r>
            <a:r>
              <a:rPr lang="en-US" sz="2400" dirty="0"/>
              <a:t>of Four, </a:t>
            </a:r>
            <a:endParaRPr lang="en-US" sz="2400" dirty="0" smtClean="0"/>
          </a:p>
          <a:p>
            <a:r>
              <a:rPr lang="en-US" sz="2400" dirty="0" smtClean="0"/>
              <a:t>Spokane </a:t>
            </a:r>
            <a:r>
              <a:rPr lang="en-US" sz="2400" dirty="0"/>
              <a:t>County, </a:t>
            </a:r>
            <a:endParaRPr lang="en-US" sz="2400" dirty="0" smtClean="0"/>
          </a:p>
          <a:p>
            <a:r>
              <a:rPr lang="en-US" sz="2400" dirty="0" smtClean="0"/>
              <a:t>2014</a:t>
            </a:r>
          </a:p>
          <a:p>
            <a:endParaRPr lang="en-US" sz="2400" dirty="0"/>
          </a:p>
          <a:p>
            <a:r>
              <a:rPr lang="en-US" sz="2400" dirty="0" smtClean="0"/>
              <a:t>Cost of basic needs </a:t>
            </a:r>
          </a:p>
          <a:p>
            <a:r>
              <a:rPr lang="en-US" sz="2400" dirty="0" smtClean="0"/>
              <a:t>equates to 180% FPL</a:t>
            </a:r>
          </a:p>
          <a:p>
            <a:endParaRPr lang="en-US" sz="20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Approximately 34% or 1 in 3 Spokane County households do not have enough income to meet their basic cost of needs 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58768"/>
              </p:ext>
            </p:extLst>
          </p:nvPr>
        </p:nvGraphicFramePr>
        <p:xfrm>
          <a:off x="3200400" y="1072551"/>
          <a:ext cx="5334000" cy="3815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4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Food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$870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4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Housing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$702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4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Utilities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$153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Transportation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$262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0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Child Care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$1,088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0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Health Care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$212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550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Personal and Household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$330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02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Total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$3,617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912"/>
          </a:xfrm>
        </p:spPr>
        <p:txBody>
          <a:bodyPr>
            <a:normAutofit/>
          </a:bodyPr>
          <a:lstStyle/>
          <a:p>
            <a:r>
              <a:rPr lang="en-US" dirty="0" smtClean="0"/>
              <a:t>Affordable Housing in Spokane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857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Affordable housing equates to 30% or less of household income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2013, 54% of renters in Spokane County were paying more than 30%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56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324600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0B3E75"/>
                </a:solidFill>
              </a:rPr>
              <a:t>C</a:t>
            </a:r>
            <a:r>
              <a:rPr lang="en-US" sz="3900" dirty="0" smtClean="0">
                <a:solidFill>
                  <a:srgbClr val="0B3E75"/>
                </a:solidFill>
              </a:rPr>
              <a:t>ircumstances </a:t>
            </a:r>
            <a:r>
              <a:rPr lang="en-US" sz="3900" dirty="0">
                <a:solidFill>
                  <a:srgbClr val="0B3E75"/>
                </a:solidFill>
              </a:rPr>
              <a:t>and C</a:t>
            </a:r>
            <a:r>
              <a:rPr lang="en-US" sz="3900" dirty="0" smtClean="0">
                <a:solidFill>
                  <a:srgbClr val="0B3E75"/>
                </a:solidFill>
              </a:rPr>
              <a:t>haracteristics </a:t>
            </a:r>
            <a:r>
              <a:rPr lang="en-US" sz="3900" dirty="0">
                <a:solidFill>
                  <a:srgbClr val="0B3E75"/>
                </a:solidFill>
              </a:rPr>
              <a:t>C</a:t>
            </a:r>
            <a:r>
              <a:rPr lang="en-US" sz="3900" dirty="0" smtClean="0">
                <a:solidFill>
                  <a:srgbClr val="0B3E75"/>
                </a:solidFill>
              </a:rPr>
              <a:t>ontributing to Homelessness</a:t>
            </a:r>
            <a:r>
              <a:rPr lang="en-US" sz="3900" dirty="0">
                <a:solidFill>
                  <a:srgbClr val="0B3E75"/>
                </a:solidFill>
              </a:rPr>
              <a:t>:</a:t>
            </a:r>
            <a:endParaRPr lang="en-US" sz="3900" baseline="30000" dirty="0" smtClean="0">
              <a:solidFill>
                <a:srgbClr val="0B3E75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Lack of, or difficulties accessing, social supports and services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Personal catastrophic events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Domestic </a:t>
            </a:r>
            <a:r>
              <a:rPr lang="en-US" sz="3200" b="1" dirty="0" smtClean="0">
                <a:solidFill>
                  <a:srgbClr val="25845B"/>
                </a:solidFill>
              </a:rPr>
              <a:t>violence</a:t>
            </a:r>
            <a:endParaRPr lang="en-US" sz="3200" b="1" dirty="0">
              <a:solidFill>
                <a:srgbClr val="25845B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Drug and alcohol </a:t>
            </a:r>
            <a:r>
              <a:rPr lang="en-US" sz="3200" b="1" dirty="0" smtClean="0">
                <a:solidFill>
                  <a:srgbClr val="25845B"/>
                </a:solidFill>
              </a:rPr>
              <a:t>use</a:t>
            </a:r>
            <a:endParaRPr lang="en-US" sz="3200" b="1" dirty="0">
              <a:solidFill>
                <a:srgbClr val="25845B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5845B"/>
                </a:solidFill>
              </a:rPr>
              <a:t>Debilitating </a:t>
            </a:r>
            <a:r>
              <a:rPr lang="en-US" sz="3200" b="1" dirty="0" smtClean="0">
                <a:solidFill>
                  <a:srgbClr val="25845B"/>
                </a:solidFill>
              </a:rPr>
              <a:t>illness (Mental Illness)</a:t>
            </a:r>
            <a:endParaRPr lang="en-US" sz="3200" b="1" dirty="0">
              <a:solidFill>
                <a:srgbClr val="25845B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5845B"/>
                </a:solidFill>
              </a:rPr>
              <a:t>Discrimination (gender, race, </a:t>
            </a:r>
            <a:r>
              <a:rPr lang="en-US" sz="3200" b="1" dirty="0" err="1" smtClean="0">
                <a:solidFill>
                  <a:srgbClr val="25845B"/>
                </a:solidFill>
              </a:rPr>
              <a:t>etc</a:t>
            </a:r>
            <a:r>
              <a:rPr lang="en-US" sz="3200" b="1" dirty="0" smtClean="0">
                <a:solidFill>
                  <a:srgbClr val="25845B"/>
                </a:solidFill>
              </a:rPr>
              <a:t>)</a:t>
            </a:r>
            <a:endParaRPr lang="en-US" sz="3200" b="1" baseline="30000" dirty="0" smtClean="0">
              <a:solidFill>
                <a:srgbClr val="25845B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I Focus Groups" id="{2ABA56CB-BA72-462B-BD6F-C8C5F6C43F18}" vid="{D807D3E6-47C7-4701-928E-506EC2912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4748279-19ca-4e36-84db-3f3715a48819">Templates - PowerPoints</Category>
    <PublishingExpirationDate xmlns="http://schemas.microsoft.com/sharepoint/v3" xsi:nil="true"/>
    <PublishingStartDate xmlns="http://schemas.microsoft.com/sharepoint/v3" xsi:nil="true"/>
    <_dlc_DocId xmlns="5ca14413-b915-4281-aa28-8d24d528931e">DEDFZR3VPKXA-88-320</_dlc_DocId>
    <_dlc_DocIdUrl xmlns="5ca14413-b915-4281-aa28-8d24d528931e">
      <Url>http://intranet/divs/admin/communications/_layouts/DocIdRedir.aspx?ID=DEDFZR3VPKXA-88-320</Url>
      <Description>DEDFZR3VPKXA-88-320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32D2B813766A40A9EECF0093A1D165" ma:contentTypeVersion="3" ma:contentTypeDescription="Create a new document." ma:contentTypeScope="" ma:versionID="e478bd78aba5440f7b6ef6662edb8849">
  <xsd:schema xmlns:xsd="http://www.w3.org/2001/XMLSchema" xmlns:xs="http://www.w3.org/2001/XMLSchema" xmlns:p="http://schemas.microsoft.com/office/2006/metadata/properties" xmlns:ns1="http://schemas.microsoft.com/sharepoint/v3" xmlns:ns2="5ca14413-b915-4281-aa28-8d24d528931e" xmlns:ns3="f4748279-19ca-4e36-84db-3f3715a48819" targetNamespace="http://schemas.microsoft.com/office/2006/metadata/properties" ma:root="true" ma:fieldsID="5faf35b6d127d9e49dc15bdb4782c08b" ns1:_="" ns2:_="" ns3:_="">
    <xsd:import namespace="http://schemas.microsoft.com/sharepoint/v3"/>
    <xsd:import namespace="5ca14413-b915-4281-aa28-8d24d528931e"/>
    <xsd:import namespace="f4748279-19ca-4e36-84db-3f3715a488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14413-b915-4281-aa28-8d24d52893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48279-19ca-4e36-84db-3f3715a48819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default="Press Release" ma:format="Dropdown" ma:internalName="Category">
      <xsd:simpleType>
        <xsd:restriction base="dms:Choice">
          <xsd:enumeration value="Business Materials"/>
          <xsd:enumeration value="Copy right"/>
          <xsd:enumeration value="Contacts"/>
          <xsd:enumeration value="Data"/>
          <xsd:enumeration value="Fonts"/>
          <xsd:enumeration value="Forms"/>
          <xsd:enumeration value="Guidelines"/>
          <xsd:enumeration value="Logos"/>
          <xsd:enumeration value="Maps"/>
          <xsd:enumeration value="Press Release"/>
          <xsd:enumeration value="Photography"/>
          <xsd:enumeration value="Portfolio"/>
          <xsd:enumeration value="Printing"/>
          <xsd:enumeration value="Resources"/>
          <xsd:enumeration value="Retirement"/>
          <xsd:enumeration value="Social Media"/>
          <xsd:enumeration value="Specs"/>
          <xsd:enumeration value="Style Guides"/>
          <xsd:enumeration value="Templates"/>
          <xsd:enumeration value="Templates - Power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AF9B9-89CB-447D-B1F4-3029923FE8A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F74E2F6-F19B-40C4-B6C3-271573E7A864}">
  <ds:schemaRefs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ca14413-b915-4281-aa28-8d24d528931e"/>
    <ds:schemaRef ds:uri="http://schemas.microsoft.com/office/2006/documentManagement/types"/>
    <ds:schemaRef ds:uri="f4748279-19ca-4e36-84db-3f3715a4881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355D83-44D1-4543-BD13-A80029CB4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a14413-b915-4281-aa28-8d24d528931e"/>
    <ds:schemaRef ds:uri="f4748279-19ca-4e36-84db-3f3715a48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64708E-7C2C-4332-8581-7EC82BE73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HYI Focus Groups</Template>
  <TotalTime>1549</TotalTime>
  <Words>692</Words>
  <Application>Microsoft Office PowerPoint</Application>
  <PresentationFormat>On-screen Show (4:3)</PresentationFormat>
  <Paragraphs>190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Public Health Framework</vt:lpstr>
      <vt:lpstr>Why use data?</vt:lpstr>
      <vt:lpstr>Homelessness in Spokane County</vt:lpstr>
      <vt:lpstr>Root Causes</vt:lpstr>
      <vt:lpstr>Cost of Basic Needs in Spokane</vt:lpstr>
      <vt:lpstr>Affordable Housing in Spokane</vt:lpstr>
      <vt:lpstr>PowerPoint Presentation</vt:lpstr>
      <vt:lpstr>Vulnerable Populations At-risk:</vt:lpstr>
      <vt:lpstr>PowerPoint Presentation</vt:lpstr>
      <vt:lpstr>PowerPoint Presentation</vt:lpstr>
      <vt:lpstr>PowerPoint Presentation</vt:lpstr>
      <vt:lpstr>Impact of Homelessness in Spokane</vt:lpstr>
      <vt:lpstr>Assets, Initiatives, Recommendations</vt:lpstr>
      <vt:lpstr>Alignment and Coordination</vt:lpstr>
      <vt:lpstr>PowerPoint Presentation</vt:lpstr>
      <vt:lpstr>PowerPoint Presentation</vt:lpstr>
      <vt:lpstr>PowerPoint Presentation</vt:lpstr>
      <vt:lpstr>Rallying around Homeless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Beck</dc:creator>
  <cp:lastModifiedBy>Lyndia Wilson</cp:lastModifiedBy>
  <cp:revision>67</cp:revision>
  <cp:lastPrinted>2016-09-30T19:38:57Z</cp:lastPrinted>
  <dcterms:created xsi:type="dcterms:W3CDTF">2016-02-02T03:38:41Z</dcterms:created>
  <dcterms:modified xsi:type="dcterms:W3CDTF">2016-10-03T17:45:15Z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0x010100A832D2B813766A40A9EECF0093A1D165</vt:lpwstr>
  </property>
  <property fmtid="{D5CDD505-2E9C-101B-9397-08002B2CF9AE}" pid="3" name="_dlc_DocIdItemGuid">
    <vt:lpwstr>50492d97-094f-4c2d-92f1-bea54008dc94</vt:lpwstr>
  </property>
  <property fmtid="{D5CDD505-2E9C-101B-9397-08002B2CF9AE}" pid="4" name="Order">
    <vt:r8>32000</vt:r8>
  </property>
</Properties>
</file>