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60" r:id="rId3"/>
    <p:sldId id="261" r:id="rId4"/>
    <p:sldId id="259" r:id="rId5"/>
    <p:sldId id="258"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3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7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2FF24A8-DD41-4404-A375-6700669223F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DCF9BB-CB8A-4A5D-8D5C-824CF402FA0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263080B-D1BE-498B-A65D-590B0AE1DA2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D3127-430D-4BED-A7BE-8266FA8060A8}"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1DA768FE-F06D-441B-96A1-824FA662127D}"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4A27D2-9C09-4092-801E-7CCDFF5BE9AA}"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023DB6-2805-4428-85FA-A5482CA75AA3}"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5CEBCD-27E7-40A1-BE63-389010145CF1}"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FA0E85-6687-426F-A5AA-046D640965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03DD974-E902-4C6E-9DB5-5758772E0C14}"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9BE45F-DCC1-4625-8CAB-224E7764C0A1}"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0D15259-136B-4FD2-94E6-366FF2F3DD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Continuum of care for the homeless</a:t>
            </a:r>
            <a:endParaRPr lang="en-US" dirty="0"/>
          </a:p>
        </p:txBody>
      </p:sp>
      <p:sp>
        <p:nvSpPr>
          <p:cNvPr id="3" name="Subtitle 2"/>
          <p:cNvSpPr>
            <a:spLocks noGrp="1"/>
          </p:cNvSpPr>
          <p:nvPr>
            <p:ph type="subTitle" idx="1"/>
          </p:nvPr>
        </p:nvSpPr>
        <p:spPr/>
        <p:txBody>
          <a:bodyPr/>
          <a:lstStyle/>
          <a:p>
            <a:r>
              <a:rPr lang="en-US" dirty="0" smtClean="0"/>
              <a:t>City of Spokane and Spokane County</a:t>
            </a:r>
            <a:endParaRPr lang="en-US" dirty="0"/>
          </a:p>
        </p:txBody>
      </p:sp>
    </p:spTree>
    <p:extLst>
      <p:ext uri="{BB962C8B-B14F-4D97-AF65-F5344CB8AC3E}">
        <p14:creationId xmlns:p14="http://schemas.microsoft.com/office/powerpoint/2010/main" val="164458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Autofit/>
          </a:bodyPr>
          <a:lstStyle/>
          <a:p>
            <a:r>
              <a:rPr lang="en-US" sz="1800" dirty="0" smtClean="0">
                <a:latin typeface="Tahoma" panose="020B0604030504040204" pitchFamily="34" charset="0"/>
                <a:ea typeface="Tahoma" panose="020B0604030504040204" pitchFamily="34" charset="0"/>
                <a:cs typeface="Tahoma" panose="020B0604030504040204" pitchFamily="34" charset="0"/>
              </a:rPr>
              <a:t>Regional planning body that coordinates housing and services funding for homeless families and individuals.  </a:t>
            </a:r>
          </a:p>
          <a:p>
            <a:r>
              <a:rPr lang="en-US" sz="1800" dirty="0" smtClean="0">
                <a:latin typeface="Tahoma" panose="020B0604030504040204" pitchFamily="34" charset="0"/>
                <a:ea typeface="Tahoma" panose="020B0604030504040204" pitchFamily="34" charset="0"/>
                <a:cs typeface="Tahoma" panose="020B0604030504040204" pitchFamily="34" charset="0"/>
              </a:rPr>
              <a:t>CoC submits a single application for McKinney-Vento Homeless Assistance Grants to streamline the funding application process and encourage coordination of housing and services</a:t>
            </a:r>
          </a:p>
          <a:p>
            <a:r>
              <a:rPr lang="en-US" sz="1800" dirty="0" smtClean="0">
                <a:latin typeface="Tahoma" panose="020B0604030504040204" pitchFamily="34" charset="0"/>
                <a:ea typeface="Tahoma" panose="020B0604030504040204" pitchFamily="34" charset="0"/>
                <a:cs typeface="Tahoma" panose="020B0604030504040204" pitchFamily="34" charset="0"/>
              </a:rPr>
              <a:t>Encourages a more strategic approach to housing and services for those experiencing homelessness.</a:t>
            </a: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2"/>
          </p:nvPr>
        </p:nvSpPr>
        <p:spPr/>
        <p:txBody>
          <a:bodyPr>
            <a:normAutofit fontScale="40000" lnSpcReduction="20000"/>
          </a:bodyPr>
          <a:lstStyle/>
          <a:p>
            <a:pPr marL="45720" indent="0" algn="ctr">
              <a:buNone/>
            </a:pPr>
            <a:r>
              <a:rPr lang="en-US" sz="3800" b="1" dirty="0" smtClean="0">
                <a:latin typeface="Tahoma" panose="020B0604030504040204" pitchFamily="34" charset="0"/>
                <a:ea typeface="Tahoma" panose="020B0604030504040204" pitchFamily="34" charset="0"/>
                <a:cs typeface="Tahoma" panose="020B0604030504040204" pitchFamily="34" charset="0"/>
              </a:rPr>
              <a:t>Four </a:t>
            </a:r>
            <a:r>
              <a:rPr lang="en-US" sz="3800" b="1" dirty="0">
                <a:latin typeface="Tahoma" panose="020B0604030504040204" pitchFamily="34" charset="0"/>
                <a:ea typeface="Tahoma" panose="020B0604030504040204" pitchFamily="34" charset="0"/>
                <a:cs typeface="Tahoma" panose="020B0604030504040204" pitchFamily="34" charset="0"/>
              </a:rPr>
              <a:t>Parts of a </a:t>
            </a:r>
            <a:endParaRPr lang="en-US" sz="3800" b="1" dirty="0" smtClean="0">
              <a:latin typeface="Tahoma" panose="020B0604030504040204" pitchFamily="34" charset="0"/>
              <a:ea typeface="Tahoma" panose="020B0604030504040204" pitchFamily="34" charset="0"/>
              <a:cs typeface="Tahoma" panose="020B0604030504040204" pitchFamily="34" charset="0"/>
            </a:endParaRPr>
          </a:p>
          <a:p>
            <a:pPr marL="45720" indent="0" algn="ctr">
              <a:buNone/>
            </a:pPr>
            <a:r>
              <a:rPr lang="en-US" sz="3800" b="1" dirty="0" smtClean="0">
                <a:latin typeface="Tahoma" panose="020B0604030504040204" pitchFamily="34" charset="0"/>
                <a:ea typeface="Tahoma" panose="020B0604030504040204" pitchFamily="34" charset="0"/>
                <a:cs typeface="Tahoma" panose="020B0604030504040204" pitchFamily="34" charset="0"/>
              </a:rPr>
              <a:t>Continuum </a:t>
            </a:r>
            <a:r>
              <a:rPr lang="en-US" sz="3800" b="1" dirty="0">
                <a:latin typeface="Tahoma" panose="020B0604030504040204" pitchFamily="34" charset="0"/>
                <a:ea typeface="Tahoma" panose="020B0604030504040204" pitchFamily="34" charset="0"/>
                <a:cs typeface="Tahoma" panose="020B0604030504040204" pitchFamily="34" charset="0"/>
              </a:rPr>
              <a:t>of </a:t>
            </a:r>
            <a:r>
              <a:rPr lang="en-US" sz="3800" b="1" dirty="0" smtClean="0">
                <a:latin typeface="Tahoma" panose="020B0604030504040204" pitchFamily="34" charset="0"/>
                <a:ea typeface="Tahoma" panose="020B0604030504040204" pitchFamily="34" charset="0"/>
                <a:cs typeface="Tahoma" panose="020B0604030504040204" pitchFamily="34" charset="0"/>
              </a:rPr>
              <a:t>Care</a:t>
            </a:r>
          </a:p>
          <a:p>
            <a:pPr marL="45720" indent="0" algn="ctr">
              <a:buNone/>
            </a:pPr>
            <a:endParaRPr lang="en-US" sz="3800" b="1" dirty="0">
              <a:latin typeface="Tahoma" panose="020B0604030504040204" pitchFamily="34" charset="0"/>
              <a:ea typeface="Tahoma" panose="020B0604030504040204" pitchFamily="34" charset="0"/>
              <a:cs typeface="Tahoma" panose="020B0604030504040204" pitchFamily="34" charset="0"/>
            </a:endParaRPr>
          </a:p>
          <a:p>
            <a:r>
              <a:rPr lang="en-US" sz="3800" dirty="0" smtClean="0">
                <a:latin typeface="Tahoma" panose="020B0604030504040204" pitchFamily="34" charset="0"/>
                <a:ea typeface="Tahoma" panose="020B0604030504040204" pitchFamily="34" charset="0"/>
                <a:cs typeface="Tahoma" panose="020B0604030504040204" pitchFamily="34" charset="0"/>
              </a:rPr>
              <a:t>Outreach</a:t>
            </a:r>
            <a:r>
              <a:rPr lang="en-US" sz="3800" dirty="0">
                <a:latin typeface="Tahoma" panose="020B0604030504040204" pitchFamily="34" charset="0"/>
                <a:ea typeface="Tahoma" panose="020B0604030504040204" pitchFamily="34" charset="0"/>
                <a:cs typeface="Tahoma" panose="020B0604030504040204" pitchFamily="34" charset="0"/>
              </a:rPr>
              <a:t>, intake and assessment in order to identify service and housing needs and provide a link to the appropriate level of both;</a:t>
            </a:r>
          </a:p>
          <a:p>
            <a:r>
              <a:rPr lang="en-US" sz="3800" dirty="0">
                <a:latin typeface="Tahoma" panose="020B0604030504040204" pitchFamily="34" charset="0"/>
                <a:ea typeface="Tahoma" panose="020B0604030504040204" pitchFamily="34" charset="0"/>
                <a:cs typeface="Tahoma" panose="020B0604030504040204" pitchFamily="34" charset="0"/>
              </a:rPr>
              <a:t>Emergency Shelter to provide an immediate and safe alternative to sleeping on the streets;</a:t>
            </a:r>
          </a:p>
          <a:p>
            <a:r>
              <a:rPr lang="en-US" sz="3800" dirty="0">
                <a:latin typeface="Tahoma" panose="020B0604030504040204" pitchFamily="34" charset="0"/>
                <a:ea typeface="Tahoma" panose="020B0604030504040204" pitchFamily="34" charset="0"/>
                <a:cs typeface="Tahoma" panose="020B0604030504040204" pitchFamily="34" charset="0"/>
              </a:rPr>
              <a:t>Transitional housing with supportive services </a:t>
            </a:r>
            <a:r>
              <a:rPr lang="en-US" sz="3800" dirty="0" smtClean="0">
                <a:latin typeface="Tahoma" panose="020B0604030504040204" pitchFamily="34" charset="0"/>
                <a:ea typeface="Tahoma" panose="020B0604030504040204" pitchFamily="34" charset="0"/>
                <a:cs typeface="Tahoma" panose="020B0604030504040204" pitchFamily="34" charset="0"/>
              </a:rPr>
              <a:t>to allow </a:t>
            </a:r>
            <a:r>
              <a:rPr lang="en-US" sz="3800" dirty="0">
                <a:latin typeface="Tahoma" panose="020B0604030504040204" pitchFamily="34" charset="0"/>
                <a:ea typeface="Tahoma" panose="020B0604030504040204" pitchFamily="34" charset="0"/>
                <a:cs typeface="Tahoma" panose="020B0604030504040204" pitchFamily="34" charset="0"/>
              </a:rPr>
              <a:t>for the development of skills that will be needed once permanently </a:t>
            </a:r>
            <a:r>
              <a:rPr lang="en-US" sz="3800" dirty="0" smtClean="0">
                <a:latin typeface="Tahoma" panose="020B0604030504040204" pitchFamily="34" charset="0"/>
                <a:ea typeface="Tahoma" panose="020B0604030504040204" pitchFamily="34" charset="0"/>
                <a:cs typeface="Tahoma" panose="020B0604030504040204" pitchFamily="34" charset="0"/>
              </a:rPr>
              <a:t>housed; and</a:t>
            </a:r>
            <a:endParaRPr lang="en-US" sz="3800" dirty="0">
              <a:latin typeface="Tahoma" panose="020B0604030504040204" pitchFamily="34" charset="0"/>
              <a:ea typeface="Tahoma" panose="020B0604030504040204" pitchFamily="34" charset="0"/>
              <a:cs typeface="Tahoma" panose="020B0604030504040204" pitchFamily="34" charset="0"/>
            </a:endParaRPr>
          </a:p>
          <a:p>
            <a:r>
              <a:rPr lang="en-US" sz="3800" dirty="0">
                <a:latin typeface="Tahoma" panose="020B0604030504040204" pitchFamily="34" charset="0"/>
                <a:ea typeface="Tahoma" panose="020B0604030504040204" pitchFamily="34" charset="0"/>
                <a:cs typeface="Tahoma" panose="020B0604030504040204" pitchFamily="34" charset="0"/>
              </a:rPr>
              <a:t>Permanent and permanent supportive housing to provide individuals and families with an affordable place to live with services if needed</a:t>
            </a:r>
            <a:r>
              <a:rPr lang="en-US" sz="3800" dirty="0"/>
              <a:t>.</a:t>
            </a:r>
          </a:p>
        </p:txBody>
      </p:sp>
      <p:sp>
        <p:nvSpPr>
          <p:cNvPr id="4" name="Title 3"/>
          <p:cNvSpPr>
            <a:spLocks noGrp="1"/>
          </p:cNvSpPr>
          <p:nvPr>
            <p:ph type="title"/>
          </p:nvPr>
        </p:nvSpPr>
        <p:spPr/>
        <p:txBody>
          <a:bodyPr/>
          <a:lstStyle/>
          <a:p>
            <a:r>
              <a:rPr lang="en-US" dirty="0" smtClean="0"/>
              <a:t>What is a Continuum of care?</a:t>
            </a:r>
            <a:endParaRPr lang="en-US" dirty="0"/>
          </a:p>
        </p:txBody>
      </p:sp>
    </p:spTree>
    <p:extLst>
      <p:ext uri="{BB962C8B-B14F-4D97-AF65-F5344CB8AC3E}">
        <p14:creationId xmlns:p14="http://schemas.microsoft.com/office/powerpoint/2010/main" val="2839635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190913" y="1676400"/>
            <a:ext cx="8800687" cy="2076447"/>
            <a:chOff x="190913" y="1676400"/>
            <a:chExt cx="8800687" cy="2076447"/>
          </a:xfrm>
        </p:grpSpPr>
        <p:sp>
          <p:nvSpPr>
            <p:cNvPr id="13" name="Freeform 12"/>
            <p:cNvSpPr/>
            <p:nvPr/>
          </p:nvSpPr>
          <p:spPr>
            <a:xfrm>
              <a:off x="457202" y="1676400"/>
              <a:ext cx="8229598" cy="457200"/>
            </a:xfrm>
            <a:custGeom>
              <a:avLst/>
              <a:gdLst>
                <a:gd name="connsiteX0" fmla="*/ 0 w 3252068"/>
                <a:gd name="connsiteY0" fmla="*/ 0 h 457200"/>
                <a:gd name="connsiteX1" fmla="*/ 3252068 w 3252068"/>
                <a:gd name="connsiteY1" fmla="*/ 0 h 457200"/>
                <a:gd name="connsiteX2" fmla="*/ 3252068 w 3252068"/>
                <a:gd name="connsiteY2" fmla="*/ 457200 h 457200"/>
                <a:gd name="connsiteX3" fmla="*/ 0 w 3252068"/>
                <a:gd name="connsiteY3" fmla="*/ 457200 h 457200"/>
                <a:gd name="connsiteX4" fmla="*/ 0 w 3252068"/>
                <a:gd name="connsiteY4" fmla="*/ 0 h 45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52068" h="457200">
                  <a:moveTo>
                    <a:pt x="0" y="0"/>
                  </a:moveTo>
                  <a:lnTo>
                    <a:pt x="3252068" y="0"/>
                  </a:lnTo>
                  <a:lnTo>
                    <a:pt x="3252068" y="457200"/>
                  </a:lnTo>
                  <a:lnTo>
                    <a:pt x="0" y="457200"/>
                  </a:lnTo>
                  <a:lnTo>
                    <a:pt x="0" y="0"/>
                  </a:lnTo>
                  <a:close/>
                </a:path>
              </a:pathLst>
            </a:custGeom>
            <a:ln>
              <a:solidFill>
                <a:schemeClr val="accent2">
                  <a:lumMod val="75000"/>
                </a:schemeClr>
              </a:solidFill>
            </a:ln>
          </p:spPr>
          <p:style>
            <a:lnRef idx="0">
              <a:schemeClr val="accent3"/>
            </a:lnRef>
            <a:fillRef idx="3">
              <a:schemeClr val="accent3"/>
            </a:fillRef>
            <a:effectRef idx="3">
              <a:schemeClr val="accent3"/>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latin typeface="Tahoma" panose="020B0604030504040204" pitchFamily="34" charset="0"/>
                  <a:ea typeface="Tahoma" panose="020B0604030504040204" pitchFamily="34" charset="0"/>
                  <a:cs typeface="Tahoma" panose="020B0604030504040204" pitchFamily="34" charset="0"/>
                </a:rPr>
                <a:t>Continuum of Care Stakeholders</a:t>
              </a:r>
              <a:endParaRPr lang="en-US" sz="1600" b="1" kern="1200" dirty="0">
                <a:latin typeface="Tahoma" panose="020B0604030504040204" pitchFamily="34" charset="0"/>
                <a:ea typeface="Tahoma" panose="020B0604030504040204" pitchFamily="34" charset="0"/>
                <a:cs typeface="Tahoma" panose="020B0604030504040204" pitchFamily="34" charset="0"/>
              </a:endParaRPr>
            </a:p>
          </p:txBody>
        </p:sp>
        <p:sp>
          <p:nvSpPr>
            <p:cNvPr id="14" name="Freeform 13"/>
            <p:cNvSpPr/>
            <p:nvPr/>
          </p:nvSpPr>
          <p:spPr>
            <a:xfrm>
              <a:off x="2595291" y="3124200"/>
              <a:ext cx="4224609" cy="514105"/>
            </a:xfrm>
            <a:custGeom>
              <a:avLst/>
              <a:gdLst>
                <a:gd name="connsiteX0" fmla="*/ 0 w 2986157"/>
                <a:gd name="connsiteY0" fmla="*/ 0 h 418916"/>
                <a:gd name="connsiteX1" fmla="*/ 2986157 w 2986157"/>
                <a:gd name="connsiteY1" fmla="*/ 0 h 418916"/>
                <a:gd name="connsiteX2" fmla="*/ 2986157 w 2986157"/>
                <a:gd name="connsiteY2" fmla="*/ 418916 h 418916"/>
                <a:gd name="connsiteX3" fmla="*/ 0 w 2986157"/>
                <a:gd name="connsiteY3" fmla="*/ 418916 h 418916"/>
                <a:gd name="connsiteX4" fmla="*/ 0 w 2986157"/>
                <a:gd name="connsiteY4" fmla="*/ 0 h 418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6157" h="418916">
                  <a:moveTo>
                    <a:pt x="0" y="0"/>
                  </a:moveTo>
                  <a:lnTo>
                    <a:pt x="2986157" y="0"/>
                  </a:lnTo>
                  <a:lnTo>
                    <a:pt x="2986157" y="418916"/>
                  </a:lnTo>
                  <a:lnTo>
                    <a:pt x="0" y="418916"/>
                  </a:lnTo>
                  <a:lnTo>
                    <a:pt x="0" y="0"/>
                  </a:lnTo>
                  <a:close/>
                </a:path>
              </a:pathLst>
            </a:custGeom>
            <a:solidFill>
              <a:schemeClr val="accent1">
                <a:lumMod val="50000"/>
              </a:schemeClr>
            </a:solidFill>
            <a:ln>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spcFirstLastPara="0" vert="horz" wrap="square" lIns="8890" tIns="8890" rIns="8890" bIns="8890" numCol="1" spcCol="1270" anchor="ctr" anchorCtr="0">
              <a:noAutofit/>
            </a:bodyPr>
            <a:lstStyle/>
            <a:p>
              <a:pPr lvl="0" algn="ctr" defTabSz="622300">
                <a:lnSpc>
                  <a:spcPct val="100000"/>
                </a:lnSpc>
                <a:spcBef>
                  <a:spcPct val="0"/>
                </a:spcBef>
                <a:spcAft>
                  <a:spcPct val="35000"/>
                </a:spcAft>
              </a:pPr>
              <a:r>
                <a:rPr lang="en-US" sz="1400" b="1" kern="1200" dirty="0" smtClean="0">
                  <a:latin typeface="Tahoma" panose="020B0604030504040204" pitchFamily="34" charset="0"/>
                  <a:ea typeface="Tahoma" panose="020B0604030504040204" pitchFamily="34" charset="0"/>
                  <a:cs typeface="Tahoma" panose="020B0604030504040204" pitchFamily="34" charset="0"/>
                </a:rPr>
                <a:t>Continuum of Care Board</a:t>
              </a:r>
            </a:p>
            <a:p>
              <a:pPr lvl="0" algn="ctr" defTabSz="622300">
                <a:lnSpc>
                  <a:spcPct val="90000"/>
                </a:lnSpc>
                <a:spcBef>
                  <a:spcPct val="0"/>
                </a:spcBef>
                <a:spcAft>
                  <a:spcPct val="35000"/>
                </a:spcAft>
              </a:pPr>
              <a:r>
                <a:rPr lang="en-US" sz="1000" kern="1200" dirty="0" smtClean="0">
                  <a:latin typeface="Tahoma" panose="020B0604030504040204" pitchFamily="34" charset="0"/>
                  <a:ea typeface="Tahoma" panose="020B0604030504040204" pitchFamily="34" charset="0"/>
                  <a:cs typeface="Tahoma" panose="020B0604030504040204" pitchFamily="34" charset="0"/>
                </a:rPr>
                <a:t>Primary Decision Making Body – See  Membership Representation Chart</a:t>
              </a:r>
            </a:p>
          </p:txBody>
        </p:sp>
        <p:sp>
          <p:nvSpPr>
            <p:cNvPr id="17" name="Freeform 16"/>
            <p:cNvSpPr/>
            <p:nvPr/>
          </p:nvSpPr>
          <p:spPr>
            <a:xfrm>
              <a:off x="7967293" y="3262113"/>
              <a:ext cx="1024307" cy="406107"/>
            </a:xfrm>
            <a:custGeom>
              <a:avLst/>
              <a:gdLst>
                <a:gd name="connsiteX0" fmla="*/ 0 w 1024307"/>
                <a:gd name="connsiteY0" fmla="*/ 0 h 406107"/>
                <a:gd name="connsiteX1" fmla="*/ 1024307 w 1024307"/>
                <a:gd name="connsiteY1" fmla="*/ 0 h 406107"/>
                <a:gd name="connsiteX2" fmla="*/ 1024307 w 1024307"/>
                <a:gd name="connsiteY2" fmla="*/ 406107 h 406107"/>
                <a:gd name="connsiteX3" fmla="*/ 0 w 1024307"/>
                <a:gd name="connsiteY3" fmla="*/ 406107 h 406107"/>
                <a:gd name="connsiteX4" fmla="*/ 0 w 1024307"/>
                <a:gd name="connsiteY4" fmla="*/ 0 h 4061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307" h="406107">
                  <a:moveTo>
                    <a:pt x="0" y="0"/>
                  </a:moveTo>
                  <a:lnTo>
                    <a:pt x="1024307" y="0"/>
                  </a:lnTo>
                  <a:lnTo>
                    <a:pt x="1024307" y="406107"/>
                  </a:lnTo>
                  <a:lnTo>
                    <a:pt x="0" y="406107"/>
                  </a:lnTo>
                  <a:lnTo>
                    <a:pt x="0" y="0"/>
                  </a:lnTo>
                  <a:close/>
                </a:path>
              </a:pathLst>
            </a:custGeom>
            <a:ln>
              <a:solidFill>
                <a:schemeClr val="accent2">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900" kern="1200" dirty="0" smtClean="0">
                  <a:latin typeface="Tahoma" panose="020B0604030504040204" pitchFamily="34" charset="0"/>
                  <a:ea typeface="Tahoma" panose="020B0604030504040204" pitchFamily="34" charset="0"/>
                  <a:cs typeface="Tahoma" panose="020B0604030504040204" pitchFamily="34" charset="0"/>
                </a:rPr>
                <a:t>Coordination</a:t>
              </a:r>
              <a:r>
                <a:rPr lang="en-US" sz="900" kern="1200" dirty="0" smtClean="0"/>
                <a:t> with Spokane County</a:t>
              </a:r>
              <a:endParaRPr lang="en-US" sz="900" kern="1200" dirty="0"/>
            </a:p>
          </p:txBody>
        </p:sp>
        <p:sp>
          <p:nvSpPr>
            <p:cNvPr id="18" name="Freeform 17"/>
            <p:cNvSpPr/>
            <p:nvPr/>
          </p:nvSpPr>
          <p:spPr>
            <a:xfrm>
              <a:off x="190913" y="3343275"/>
              <a:ext cx="1028287" cy="409572"/>
            </a:xfrm>
            <a:custGeom>
              <a:avLst/>
              <a:gdLst>
                <a:gd name="connsiteX0" fmla="*/ 0 w 1028287"/>
                <a:gd name="connsiteY0" fmla="*/ 0 h 409572"/>
                <a:gd name="connsiteX1" fmla="*/ 1028287 w 1028287"/>
                <a:gd name="connsiteY1" fmla="*/ 0 h 409572"/>
                <a:gd name="connsiteX2" fmla="*/ 1028287 w 1028287"/>
                <a:gd name="connsiteY2" fmla="*/ 409572 h 409572"/>
                <a:gd name="connsiteX3" fmla="*/ 0 w 1028287"/>
                <a:gd name="connsiteY3" fmla="*/ 409572 h 409572"/>
                <a:gd name="connsiteX4" fmla="*/ 0 w 1028287"/>
                <a:gd name="connsiteY4" fmla="*/ 0 h 409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8287" h="409572">
                  <a:moveTo>
                    <a:pt x="0" y="0"/>
                  </a:moveTo>
                  <a:lnTo>
                    <a:pt x="1028287" y="0"/>
                  </a:lnTo>
                  <a:lnTo>
                    <a:pt x="1028287" y="409572"/>
                  </a:lnTo>
                  <a:lnTo>
                    <a:pt x="0" y="409572"/>
                  </a:lnTo>
                  <a:lnTo>
                    <a:pt x="0" y="0"/>
                  </a:lnTo>
                  <a:close/>
                </a:path>
              </a:pathLst>
            </a:custGeom>
            <a:ln>
              <a:solidFill>
                <a:schemeClr val="accent2">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900" b="1" kern="1200" dirty="0" smtClean="0">
                  <a:latin typeface="Tahoma" panose="020B0604030504040204" pitchFamily="34" charset="0"/>
                  <a:ea typeface="Tahoma" panose="020B0604030504040204" pitchFamily="34" charset="0"/>
                  <a:cs typeface="Tahoma" panose="020B0604030504040204" pitchFamily="34" charset="0"/>
                </a:rPr>
                <a:t>Coordination with City of Spokane</a:t>
              </a:r>
              <a:endParaRPr lang="en-US" sz="900" b="1" kern="1200" dirty="0">
                <a:latin typeface="Tahoma" panose="020B0604030504040204" pitchFamily="34" charset="0"/>
                <a:ea typeface="Tahoma" panose="020B0604030504040204" pitchFamily="34" charset="0"/>
                <a:cs typeface="Tahoma" panose="020B0604030504040204" pitchFamily="34" charset="0"/>
              </a:endParaRPr>
            </a:p>
          </p:txBody>
        </p:sp>
      </p:grpSp>
      <p:sp>
        <p:nvSpPr>
          <p:cNvPr id="5" name="Title 4"/>
          <p:cNvSpPr>
            <a:spLocks noGrp="1"/>
          </p:cNvSpPr>
          <p:nvPr>
            <p:ph type="title"/>
          </p:nvPr>
        </p:nvSpPr>
        <p:spPr/>
        <p:txBody>
          <a:bodyPr/>
          <a:lstStyle/>
          <a:p>
            <a:r>
              <a:rPr lang="en-US" sz="2400" b="1" dirty="0">
                <a:latin typeface="Tahoma" panose="020B0604030504040204" pitchFamily="34" charset="0"/>
                <a:ea typeface="Tahoma" panose="020B0604030504040204" pitchFamily="34" charset="0"/>
                <a:cs typeface="Tahoma" panose="020B0604030504040204" pitchFamily="34" charset="0"/>
              </a:rPr>
              <a:t>Spokane </a:t>
            </a:r>
            <a:r>
              <a:rPr lang="en-US" sz="2400" b="1" dirty="0" smtClean="0">
                <a:latin typeface="Tahoma" panose="020B0604030504040204" pitchFamily="34" charset="0"/>
                <a:ea typeface="Tahoma" panose="020B0604030504040204" pitchFamily="34" charset="0"/>
                <a:cs typeface="Tahoma" panose="020B0604030504040204" pitchFamily="34" charset="0"/>
              </a:rPr>
              <a:t>City / County Continuum </a:t>
            </a:r>
            <a:r>
              <a:rPr lang="en-US" sz="2400" b="1" dirty="0">
                <a:latin typeface="Tahoma" panose="020B0604030504040204" pitchFamily="34" charset="0"/>
                <a:ea typeface="Tahoma" panose="020B0604030504040204" pitchFamily="34" charset="0"/>
                <a:cs typeface="Tahoma" panose="020B0604030504040204" pitchFamily="34" charset="0"/>
              </a:rPr>
              <a:t>of </a:t>
            </a:r>
            <a:r>
              <a:rPr lang="en-US" sz="2400" b="1" dirty="0" smtClean="0">
                <a:latin typeface="Tahoma" panose="020B0604030504040204" pitchFamily="34" charset="0"/>
                <a:ea typeface="Tahoma" panose="020B0604030504040204" pitchFamily="34" charset="0"/>
                <a:cs typeface="Tahoma" panose="020B0604030504040204" pitchFamily="34" charset="0"/>
              </a:rPr>
              <a:t>Care Governance Structure</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1400" b="1" dirty="0" smtClean="0">
                <a:latin typeface="Tahoma" panose="020B0604030504040204" pitchFamily="34" charset="0"/>
                <a:ea typeface="Tahoma" panose="020B0604030504040204" pitchFamily="34" charset="0"/>
                <a:cs typeface="Tahoma" panose="020B0604030504040204" pitchFamily="34" charset="0"/>
              </a:rPr>
              <a:t>APRIL 2018</a:t>
            </a:r>
            <a:endParaRPr lang="en-US" sz="2400" dirty="0"/>
          </a:p>
        </p:txBody>
      </p:sp>
      <p:sp>
        <p:nvSpPr>
          <p:cNvPr id="9" name="Down Arrow 8"/>
          <p:cNvSpPr/>
          <p:nvPr/>
        </p:nvSpPr>
        <p:spPr>
          <a:xfrm>
            <a:off x="4392168" y="2133600"/>
            <a:ext cx="484632" cy="990600"/>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800" dirty="0">
                <a:latin typeface="Tahoma" panose="020B0604030504040204" pitchFamily="34" charset="0"/>
                <a:ea typeface="Tahoma" panose="020B0604030504040204" pitchFamily="34" charset="0"/>
                <a:cs typeface="Tahoma" panose="020B0604030504040204" pitchFamily="34" charset="0"/>
              </a:rPr>
              <a:t>S</a:t>
            </a:r>
            <a:r>
              <a:rPr lang="en-US" sz="800" dirty="0" smtClean="0">
                <a:latin typeface="Tahoma" panose="020B0604030504040204" pitchFamily="34" charset="0"/>
                <a:ea typeface="Tahoma" panose="020B0604030504040204" pitchFamily="34" charset="0"/>
                <a:cs typeface="Tahoma" panose="020B0604030504040204" pitchFamily="34" charset="0"/>
              </a:rPr>
              <a:t>elects</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27" name="Rectangle 26"/>
          <p:cNvSpPr/>
          <p:nvPr/>
        </p:nvSpPr>
        <p:spPr>
          <a:xfrm>
            <a:off x="1856232" y="3810000"/>
            <a:ext cx="1648968" cy="58449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ahoma" panose="020B0604030504040204" pitchFamily="34" charset="0"/>
                <a:ea typeface="Tahoma" panose="020B0604030504040204" pitchFamily="34" charset="0"/>
                <a:cs typeface="Tahoma" panose="020B0604030504040204" pitchFamily="34" charset="0"/>
              </a:rPr>
              <a:t>Continuum of Care Committees</a:t>
            </a:r>
            <a:endParaRPr lang="en-US" sz="1200" b="1" dirty="0">
              <a:latin typeface="Tahoma" panose="020B0604030504040204" pitchFamily="34" charset="0"/>
              <a:ea typeface="Tahoma" panose="020B0604030504040204" pitchFamily="34" charset="0"/>
              <a:cs typeface="Tahoma" panose="020B0604030504040204" pitchFamily="34" charset="0"/>
            </a:endParaRPr>
          </a:p>
        </p:txBody>
      </p:sp>
      <p:sp>
        <p:nvSpPr>
          <p:cNvPr id="28" name="Rectangle 27"/>
          <p:cNvSpPr/>
          <p:nvPr/>
        </p:nvSpPr>
        <p:spPr>
          <a:xfrm>
            <a:off x="5181600" y="3781425"/>
            <a:ext cx="1371600" cy="79230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ahoma" panose="020B0604030504040204" pitchFamily="34" charset="0"/>
                <a:ea typeface="Tahoma" panose="020B0604030504040204" pitchFamily="34" charset="0"/>
                <a:cs typeface="Tahoma" panose="020B0604030504040204" pitchFamily="34" charset="0"/>
              </a:rPr>
              <a:t>Collaborative Applicant/</a:t>
            </a:r>
          </a:p>
          <a:p>
            <a:pPr algn="ctr"/>
            <a:r>
              <a:rPr lang="en-US" sz="1200" b="1" dirty="0" smtClean="0">
                <a:latin typeface="Tahoma" panose="020B0604030504040204" pitchFamily="34" charset="0"/>
                <a:ea typeface="Tahoma" panose="020B0604030504040204" pitchFamily="34" charset="0"/>
                <a:cs typeface="Tahoma" panose="020B0604030504040204" pitchFamily="34" charset="0"/>
              </a:rPr>
              <a:t>Fiscal Agent  </a:t>
            </a:r>
            <a:r>
              <a:rPr lang="en-US" sz="900" b="1" dirty="0" smtClean="0">
                <a:latin typeface="Tahoma" panose="020B0604030504040204" pitchFamily="34" charset="0"/>
                <a:ea typeface="Tahoma" panose="020B0604030504040204" pitchFamily="34" charset="0"/>
                <a:cs typeface="Tahoma" panose="020B0604030504040204" pitchFamily="34" charset="0"/>
              </a:rPr>
              <a:t>(City of Spokane)</a:t>
            </a:r>
            <a:endParaRPr lang="en-US" sz="900" b="1" dirty="0">
              <a:latin typeface="Tahoma" panose="020B0604030504040204" pitchFamily="34" charset="0"/>
              <a:ea typeface="Tahoma" panose="020B0604030504040204" pitchFamily="34" charset="0"/>
              <a:cs typeface="Tahoma" panose="020B0604030504040204" pitchFamily="34" charset="0"/>
            </a:endParaRPr>
          </a:p>
        </p:txBody>
      </p:sp>
      <p:sp>
        <p:nvSpPr>
          <p:cNvPr id="29" name="Rectangle 28"/>
          <p:cNvSpPr/>
          <p:nvPr/>
        </p:nvSpPr>
        <p:spPr>
          <a:xfrm>
            <a:off x="5181600" y="4752974"/>
            <a:ext cx="685800" cy="352426"/>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Tahoma" panose="020B0604030504040204" pitchFamily="34" charset="0"/>
                <a:ea typeface="Tahoma" panose="020B0604030504040204" pitchFamily="34" charset="0"/>
                <a:cs typeface="Tahoma" panose="020B0604030504040204" pitchFamily="34" charset="0"/>
              </a:rPr>
              <a:t>Staff Support</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31" name="Rectangle 30"/>
          <p:cNvSpPr/>
          <p:nvPr/>
        </p:nvSpPr>
        <p:spPr>
          <a:xfrm>
            <a:off x="5943601" y="4752974"/>
            <a:ext cx="609600" cy="352426"/>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latin typeface="Tahoma" panose="020B0604030504040204" pitchFamily="34" charset="0"/>
                <a:ea typeface="Tahoma" panose="020B0604030504040204" pitchFamily="34" charset="0"/>
                <a:cs typeface="Tahoma" panose="020B0604030504040204" pitchFamily="34" charset="0"/>
              </a:rPr>
              <a:t>Issues RFP</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32" name="Rectangle 31"/>
          <p:cNvSpPr/>
          <p:nvPr/>
        </p:nvSpPr>
        <p:spPr>
          <a:xfrm>
            <a:off x="304800" y="4572000"/>
            <a:ext cx="1066800" cy="6858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latin typeface="Tahoma" panose="020B0604030504040204" pitchFamily="34" charset="0"/>
                <a:ea typeface="Tahoma" panose="020B0604030504040204" pitchFamily="34" charset="0"/>
                <a:cs typeface="Tahoma" panose="020B0604030504040204" pitchFamily="34" charset="0"/>
              </a:rPr>
              <a:t>Executive</a:t>
            </a:r>
          </a:p>
          <a:p>
            <a:pPr marL="171450" indent="-171450">
              <a:buFont typeface="Wingdings" panose="05000000000000000000" pitchFamily="2" charset="2"/>
              <a:buChar char="Ø"/>
            </a:pPr>
            <a:r>
              <a:rPr lang="en-US" sz="600" dirty="0" smtClean="0">
                <a:latin typeface="Tahoma" panose="020B0604030504040204" pitchFamily="34" charset="0"/>
                <a:ea typeface="Tahoma" panose="020B0604030504040204" pitchFamily="34" charset="0"/>
                <a:cs typeface="Tahoma" panose="020B0604030504040204" pitchFamily="34" charset="0"/>
              </a:rPr>
              <a:t>Membership Recruitment</a:t>
            </a:r>
          </a:p>
          <a:p>
            <a:pPr marL="171450" indent="-171450">
              <a:buFont typeface="Wingdings" panose="05000000000000000000" pitchFamily="2" charset="2"/>
              <a:buChar char="Ø"/>
            </a:pPr>
            <a:r>
              <a:rPr lang="en-US" sz="600" dirty="0" smtClean="0">
                <a:latin typeface="Tahoma" panose="020B0604030504040204" pitchFamily="34" charset="0"/>
                <a:ea typeface="Tahoma" panose="020B0604030504040204" pitchFamily="34" charset="0"/>
                <a:cs typeface="Tahoma" panose="020B0604030504040204" pitchFamily="34" charset="0"/>
              </a:rPr>
              <a:t>Nominating Committee</a:t>
            </a:r>
            <a:endParaRPr lang="en-US" sz="1000" dirty="0" smtClean="0">
              <a:latin typeface="Tahoma" panose="020B0604030504040204" pitchFamily="34" charset="0"/>
              <a:ea typeface="Tahoma" panose="020B0604030504040204" pitchFamily="34" charset="0"/>
              <a:cs typeface="Tahoma" panose="020B0604030504040204" pitchFamily="34" charset="0"/>
            </a:endParaRPr>
          </a:p>
        </p:txBody>
      </p:sp>
      <p:sp>
        <p:nvSpPr>
          <p:cNvPr id="33" name="Rectangle 32"/>
          <p:cNvSpPr/>
          <p:nvPr/>
        </p:nvSpPr>
        <p:spPr>
          <a:xfrm>
            <a:off x="1447800" y="4572000"/>
            <a:ext cx="1143000" cy="6858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latin typeface="Tahoma" panose="020B0604030504040204" pitchFamily="34" charset="0"/>
                <a:ea typeface="Tahoma" panose="020B0604030504040204" pitchFamily="34" charset="0"/>
                <a:cs typeface="Tahoma" panose="020B0604030504040204" pitchFamily="34" charset="0"/>
              </a:rPr>
              <a:t>HMIS and Evaluation</a:t>
            </a: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HMIS Coordination</a:t>
            </a: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Program Evaluation</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34" name="Rectangle 33"/>
          <p:cNvSpPr/>
          <p:nvPr/>
        </p:nvSpPr>
        <p:spPr>
          <a:xfrm>
            <a:off x="2667000" y="4572000"/>
            <a:ext cx="1143000" cy="6858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latin typeface="Tahoma" panose="020B0604030504040204" pitchFamily="34" charset="0"/>
                <a:ea typeface="Tahoma" panose="020B0604030504040204" pitchFamily="34" charset="0"/>
                <a:cs typeface="Tahoma" panose="020B0604030504040204" pitchFamily="34" charset="0"/>
              </a:rPr>
              <a:t>Planning &amp; Implementation</a:t>
            </a: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Coordinated Entry</a:t>
            </a: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10-Year Plan</a:t>
            </a: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HUD Application Coordination</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35" name="Rectangle 34"/>
          <p:cNvSpPr/>
          <p:nvPr/>
        </p:nvSpPr>
        <p:spPr>
          <a:xfrm>
            <a:off x="3886200" y="4572000"/>
            <a:ext cx="1143000" cy="685800"/>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smtClean="0">
                <a:latin typeface="Tahoma" panose="020B0604030504040204" pitchFamily="34" charset="0"/>
                <a:ea typeface="Tahoma" panose="020B0604030504040204" pitchFamily="34" charset="0"/>
                <a:cs typeface="Tahoma" panose="020B0604030504040204" pitchFamily="34" charset="0"/>
              </a:rPr>
              <a:t>Funding / RFP</a:t>
            </a:r>
            <a:endParaRPr lang="en-US" sz="600" b="1" dirty="0" smtClean="0">
              <a:latin typeface="Tahoma" panose="020B0604030504040204" pitchFamily="34" charset="0"/>
              <a:ea typeface="Tahoma" panose="020B0604030504040204" pitchFamily="34" charset="0"/>
              <a:cs typeface="Tahoma" panose="020B0604030504040204" pitchFamily="34" charset="0"/>
            </a:endParaRPr>
          </a:p>
          <a:p>
            <a:pPr marL="171450" indent="-171450">
              <a:buFont typeface="Wingdings" panose="05000000000000000000" pitchFamily="2" charset="2"/>
              <a:buChar char="Ø"/>
            </a:pPr>
            <a:r>
              <a:rPr lang="en-US" sz="600" b="1" dirty="0" smtClean="0">
                <a:latin typeface="Tahoma" panose="020B0604030504040204" pitchFamily="34" charset="0"/>
                <a:ea typeface="Tahoma" panose="020B0604030504040204" pitchFamily="34" charset="0"/>
                <a:cs typeface="Tahoma" panose="020B0604030504040204" pitchFamily="34" charset="0"/>
              </a:rPr>
              <a:t>Oversees Request for Proposals and Funding Awards</a:t>
            </a:r>
            <a:endParaRPr lang="en-US" sz="600" b="1" dirty="0">
              <a:latin typeface="Tahoma" panose="020B0604030504040204" pitchFamily="34" charset="0"/>
              <a:ea typeface="Tahoma" panose="020B0604030504040204" pitchFamily="34" charset="0"/>
              <a:cs typeface="Tahoma" panose="020B0604030504040204" pitchFamily="34" charset="0"/>
            </a:endParaRPr>
          </a:p>
        </p:txBody>
      </p:sp>
      <p:sp>
        <p:nvSpPr>
          <p:cNvPr id="44" name="Rectangle 43"/>
          <p:cNvSpPr/>
          <p:nvPr/>
        </p:nvSpPr>
        <p:spPr>
          <a:xfrm>
            <a:off x="2819400" y="5334000"/>
            <a:ext cx="828675"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latin typeface="Tahoma" panose="020B0604030504040204" pitchFamily="34" charset="0"/>
                <a:ea typeface="Tahoma" panose="020B0604030504040204" pitchFamily="34" charset="0"/>
                <a:cs typeface="Tahoma" panose="020B0604030504040204" pitchFamily="34" charset="0"/>
              </a:rPr>
              <a:t>Homeless Youth</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45" name="Rectangle 44"/>
          <p:cNvSpPr/>
          <p:nvPr/>
        </p:nvSpPr>
        <p:spPr>
          <a:xfrm>
            <a:off x="2819400" y="5638800"/>
            <a:ext cx="8382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latin typeface="Tahoma" panose="020B0604030504040204" pitchFamily="34" charset="0"/>
                <a:ea typeface="Tahoma" panose="020B0604030504040204" pitchFamily="34" charset="0"/>
                <a:cs typeface="Tahoma" panose="020B0604030504040204" pitchFamily="34" charset="0"/>
              </a:rPr>
              <a:t>Veterans</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46" name="Rectangle 45"/>
          <p:cNvSpPr/>
          <p:nvPr/>
        </p:nvSpPr>
        <p:spPr>
          <a:xfrm>
            <a:off x="2819400" y="58674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latin typeface="Tahoma" panose="020B0604030504040204" pitchFamily="34" charset="0"/>
                <a:ea typeface="Tahoma" panose="020B0604030504040204" pitchFamily="34" charset="0"/>
                <a:cs typeface="Tahoma" panose="020B0604030504040204" pitchFamily="34" charset="0"/>
              </a:rPr>
              <a:t>Chronic Homelessness Families</a:t>
            </a:r>
            <a:endParaRPr lang="en-US" sz="800" dirty="0">
              <a:latin typeface="Tahoma" panose="020B0604030504040204" pitchFamily="34" charset="0"/>
              <a:ea typeface="Tahoma" panose="020B0604030504040204" pitchFamily="34" charset="0"/>
              <a:cs typeface="Tahoma" panose="020B0604030504040204" pitchFamily="34" charset="0"/>
            </a:endParaRPr>
          </a:p>
        </p:txBody>
      </p:sp>
      <p:sp>
        <p:nvSpPr>
          <p:cNvPr id="47" name="Rectangle 46"/>
          <p:cNvSpPr/>
          <p:nvPr/>
        </p:nvSpPr>
        <p:spPr>
          <a:xfrm>
            <a:off x="2819400" y="6324600"/>
            <a:ext cx="838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latin typeface="Tahoma" panose="020B0604030504040204" pitchFamily="34" charset="0"/>
                <a:ea typeface="Tahoma" panose="020B0604030504040204" pitchFamily="34" charset="0"/>
                <a:cs typeface="Tahoma" panose="020B0604030504040204" pitchFamily="34" charset="0"/>
              </a:rPr>
              <a:t>Chronically Homeless Individuals</a:t>
            </a:r>
            <a:endParaRPr lang="en-US" sz="800" dirty="0">
              <a:latin typeface="Tahoma" panose="020B0604030504040204" pitchFamily="34" charset="0"/>
              <a:ea typeface="Tahoma" panose="020B0604030504040204" pitchFamily="34" charset="0"/>
              <a:cs typeface="Tahoma" panose="020B0604030504040204" pitchFamily="34" charset="0"/>
            </a:endParaRPr>
          </a:p>
        </p:txBody>
      </p:sp>
      <p:cxnSp>
        <p:nvCxnSpPr>
          <p:cNvPr id="50" name="Elbow Connector 49"/>
          <p:cNvCxnSpPr>
            <a:endCxn id="27" idx="3"/>
          </p:cNvCxnSpPr>
          <p:nvPr/>
        </p:nvCxnSpPr>
        <p:spPr>
          <a:xfrm rot="10800000" flipV="1">
            <a:off x="3505200" y="3638305"/>
            <a:ext cx="952500" cy="463942"/>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Elbow Connector 51"/>
          <p:cNvCxnSpPr>
            <a:endCxn id="28" idx="1"/>
          </p:cNvCxnSpPr>
          <p:nvPr/>
        </p:nvCxnSpPr>
        <p:spPr>
          <a:xfrm rot="16200000" flipH="1">
            <a:off x="4807064" y="3803043"/>
            <a:ext cx="596672" cy="152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27" idx="2"/>
            <a:endCxn id="32" idx="0"/>
          </p:cNvCxnSpPr>
          <p:nvPr/>
        </p:nvCxnSpPr>
        <p:spPr>
          <a:xfrm rot="5400000">
            <a:off x="1670705" y="3561988"/>
            <a:ext cx="177507" cy="18425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Elbow Connector 57"/>
          <p:cNvCxnSpPr>
            <a:stCxn id="27" idx="2"/>
            <a:endCxn id="35" idx="0"/>
          </p:cNvCxnSpPr>
          <p:nvPr/>
        </p:nvCxnSpPr>
        <p:spPr>
          <a:xfrm rot="16200000" flipH="1">
            <a:off x="3480455" y="3594754"/>
            <a:ext cx="177507" cy="177698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Elbow Connector 66"/>
          <p:cNvCxnSpPr>
            <a:stCxn id="27" idx="2"/>
            <a:endCxn id="33" idx="0"/>
          </p:cNvCxnSpPr>
          <p:nvPr/>
        </p:nvCxnSpPr>
        <p:spPr>
          <a:xfrm rot="5400000">
            <a:off x="2261255" y="4152538"/>
            <a:ext cx="177507" cy="6614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27" idx="2"/>
            <a:endCxn id="34" idx="0"/>
          </p:cNvCxnSpPr>
          <p:nvPr/>
        </p:nvCxnSpPr>
        <p:spPr>
          <a:xfrm rot="16200000" flipH="1">
            <a:off x="2870855" y="4204354"/>
            <a:ext cx="177507" cy="557784"/>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4" idx="2"/>
            <a:endCxn id="44" idx="0"/>
          </p:cNvCxnSpPr>
          <p:nvPr/>
        </p:nvCxnSpPr>
        <p:spPr>
          <a:xfrm flipH="1">
            <a:off x="3233738" y="5257800"/>
            <a:ext cx="4762"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44" idx="2"/>
            <a:endCxn id="46" idx="0"/>
          </p:cNvCxnSpPr>
          <p:nvPr/>
        </p:nvCxnSpPr>
        <p:spPr>
          <a:xfrm>
            <a:off x="3233738" y="5562600"/>
            <a:ext cx="4762"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46" idx="2"/>
            <a:endCxn id="47" idx="0"/>
          </p:cNvCxnSpPr>
          <p:nvPr/>
        </p:nvCxnSpPr>
        <p:spPr>
          <a:xfrm>
            <a:off x="3238500" y="62484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28" idx="2"/>
          </p:cNvCxnSpPr>
          <p:nvPr/>
        </p:nvCxnSpPr>
        <p:spPr>
          <a:xfrm>
            <a:off x="5867400" y="4573732"/>
            <a:ext cx="371474" cy="896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28" idx="2"/>
          </p:cNvCxnSpPr>
          <p:nvPr/>
        </p:nvCxnSpPr>
        <p:spPr>
          <a:xfrm flipH="1">
            <a:off x="5524500" y="4573732"/>
            <a:ext cx="342900" cy="896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705599" y="3809999"/>
            <a:ext cx="1261694" cy="76373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latin typeface="Tahoma" panose="020B0604030504040204" pitchFamily="34" charset="0"/>
                <a:ea typeface="Tahoma" panose="020B0604030504040204" pitchFamily="34" charset="0"/>
                <a:cs typeface="Tahoma" panose="020B0604030504040204" pitchFamily="34" charset="0"/>
              </a:rPr>
              <a:t>HMIS Lead </a:t>
            </a:r>
            <a:r>
              <a:rPr lang="en-US" sz="900" b="1" dirty="0" smtClean="0">
                <a:latin typeface="Tahoma" panose="020B0604030504040204" pitchFamily="34" charset="0"/>
                <a:ea typeface="Tahoma" panose="020B0604030504040204" pitchFamily="34" charset="0"/>
                <a:cs typeface="Tahoma" panose="020B0604030504040204" pitchFamily="34" charset="0"/>
              </a:rPr>
              <a:t>(City of Spokane)</a:t>
            </a:r>
            <a:endParaRPr lang="en-US" sz="900" b="1" dirty="0">
              <a:latin typeface="Tahoma" panose="020B0604030504040204" pitchFamily="34" charset="0"/>
              <a:ea typeface="Tahoma" panose="020B0604030504040204" pitchFamily="34" charset="0"/>
              <a:cs typeface="Tahoma" panose="020B0604030504040204" pitchFamily="34" charset="0"/>
            </a:endParaRPr>
          </a:p>
        </p:txBody>
      </p:sp>
      <p:cxnSp>
        <p:nvCxnSpPr>
          <p:cNvPr id="24" name="Elbow Connector 23"/>
          <p:cNvCxnSpPr>
            <a:endCxn id="20" idx="1"/>
          </p:cNvCxnSpPr>
          <p:nvPr/>
        </p:nvCxnSpPr>
        <p:spPr>
          <a:xfrm rot="5400000">
            <a:off x="6435168" y="3915085"/>
            <a:ext cx="547212" cy="6350"/>
          </a:xfrm>
          <a:prstGeom prst="bentConnector4">
            <a:avLst>
              <a:gd name="adj1" fmla="val 15108"/>
              <a:gd name="adj2" fmla="val 3700000"/>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857999" y="4752974"/>
            <a:ext cx="762001" cy="352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latin typeface="Tahoma" panose="020B0604030504040204" pitchFamily="34" charset="0"/>
                <a:ea typeface="Tahoma" panose="020B0604030504040204" pitchFamily="34" charset="0"/>
                <a:cs typeface="Tahoma" panose="020B0604030504040204" pitchFamily="34" charset="0"/>
              </a:rPr>
              <a:t>Staff Support</a:t>
            </a:r>
          </a:p>
        </p:txBody>
      </p:sp>
      <p:cxnSp>
        <p:nvCxnSpPr>
          <p:cNvPr id="53" name="Straight Arrow Connector 52"/>
          <p:cNvCxnSpPr>
            <a:stCxn id="20" idx="2"/>
            <a:endCxn id="49" idx="0"/>
          </p:cNvCxnSpPr>
          <p:nvPr/>
        </p:nvCxnSpPr>
        <p:spPr>
          <a:xfrm flipH="1">
            <a:off x="7239000" y="4573732"/>
            <a:ext cx="97446" cy="179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a:off x="7033843" y="3352800"/>
            <a:ext cx="814757" cy="112366"/>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flipV="1">
            <a:off x="1371600" y="3429000"/>
            <a:ext cx="1066800" cy="180482"/>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036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719072"/>
            <a:ext cx="5562600" cy="4407408"/>
          </a:xfrm>
          <a:ln>
            <a:solidFill>
              <a:schemeClr val="tx1"/>
            </a:solidFill>
          </a:ln>
        </p:spPr>
        <p:txBody>
          <a:bodyPr>
            <a:normAutofit fontScale="85000" lnSpcReduction="10000"/>
          </a:bodyPr>
          <a:lstStyle/>
          <a:p>
            <a:pPr marL="45720" indent="0" algn="ctr">
              <a:buNone/>
            </a:pPr>
            <a:r>
              <a:rPr lang="en-US" sz="3500" dirty="0" smtClean="0">
                <a:latin typeface="Tahoma" panose="020B0604030504040204" pitchFamily="34" charset="0"/>
                <a:ea typeface="Tahoma" panose="020B0604030504040204" pitchFamily="34" charset="0"/>
                <a:cs typeface="Tahoma" panose="020B0604030504040204" pitchFamily="34" charset="0"/>
              </a:rPr>
              <a:t>Board Representation</a:t>
            </a:r>
          </a:p>
          <a:p>
            <a:pPr marL="45720" indent="0">
              <a:buNone/>
            </a:pP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2 Representatives</a:t>
            </a:r>
            <a:r>
              <a:rPr lang="en-US" sz="1300" dirty="0">
                <a:latin typeface="Tahoma" panose="020B0604030504040204" pitchFamily="34" charset="0"/>
                <a:ea typeface="Tahoma" panose="020B0604030504040204" pitchFamily="34" charset="0"/>
                <a:cs typeface="Tahoma" panose="020B0604030504040204" pitchFamily="34" charset="0"/>
              </a:rPr>
              <a:t> </a:t>
            </a:r>
            <a:r>
              <a:rPr lang="en-US" sz="1300" dirty="0" smtClean="0">
                <a:latin typeface="Tahoma" panose="020B0604030504040204" pitchFamily="34" charset="0"/>
                <a:ea typeface="Tahoma" panose="020B0604030504040204" pitchFamily="34" charset="0"/>
                <a:cs typeface="Tahoma" panose="020B0604030504040204" pitchFamily="34" charset="0"/>
              </a:rPr>
              <a:t> 	- Homeless or Formerly Homeless</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3 Representatives  	- Homeless Services Providers</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City of Spokane</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Spokane County</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City of Spokane Valley</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Law &amp; Justice</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Behavioral Health &amp; Chemical Dependency</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Workforce Development</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DSHS Children’s Administration</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Public Housing Authority</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Veteran’s Administration</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Heath Care Provider or Hospital</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Business Community		</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Schools</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Chair of Homeless Coalition</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1 Representative	- Private Funder</a:t>
            </a:r>
          </a:p>
          <a:p>
            <a:pPr marL="45720" indent="0">
              <a:buNone/>
            </a:pPr>
            <a:r>
              <a:rPr lang="en-US" sz="1300" dirty="0" smtClean="0">
                <a:latin typeface="Tahoma" panose="020B0604030504040204" pitchFamily="34" charset="0"/>
                <a:ea typeface="Tahoma" panose="020B0604030504040204" pitchFamily="34" charset="0"/>
                <a:cs typeface="Tahoma" panose="020B0604030504040204" pitchFamily="34" charset="0"/>
              </a:rPr>
              <a:t>2 Representative	- At Large</a:t>
            </a:r>
          </a:p>
          <a:p>
            <a:pPr marL="45720" indent="0">
              <a:buNone/>
            </a:pPr>
            <a:endParaRPr lang="en-US" sz="1000" b="1" dirty="0" smtClean="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sz="1000" b="1" dirty="0" smtClean="0">
                <a:latin typeface="Tahoma" panose="020B0604030504040204" pitchFamily="34" charset="0"/>
                <a:ea typeface="Tahoma" panose="020B0604030504040204" pitchFamily="34" charset="0"/>
                <a:cs typeface="Tahoma" panose="020B0604030504040204" pitchFamily="34" charset="0"/>
              </a:rPr>
              <a:t>21 Total Board Members</a:t>
            </a:r>
          </a:p>
          <a:p>
            <a:pPr marL="45720" indent="0">
              <a:buNone/>
            </a:pPr>
            <a:endParaRPr lang="en-US" sz="1200" dirty="0" smtClean="0">
              <a:latin typeface="Tahoma" panose="020B0604030504040204" pitchFamily="34" charset="0"/>
              <a:ea typeface="Tahoma" panose="020B0604030504040204" pitchFamily="34" charset="0"/>
              <a:cs typeface="Tahoma" panose="020B0604030504040204" pitchFamily="34" charset="0"/>
            </a:endParaRPr>
          </a:p>
          <a:p>
            <a:pPr marL="45720" indent="0">
              <a:buNone/>
            </a:pPr>
            <a:endParaRPr lang="en-US" sz="1200" dirty="0" smtClean="0">
              <a:latin typeface="Tahoma" panose="020B0604030504040204" pitchFamily="34" charset="0"/>
              <a:ea typeface="Tahoma" panose="020B0604030504040204" pitchFamily="34" charset="0"/>
              <a:cs typeface="Tahoma" panose="020B0604030504040204" pitchFamily="34" charset="0"/>
            </a:endParaRPr>
          </a:p>
          <a:p>
            <a:pPr marL="45720" indent="0">
              <a:buNone/>
            </a:pPr>
            <a:endParaRPr lang="en-US" sz="1200" dirty="0" smtClean="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Ø"/>
            </a:pPr>
            <a:endParaRPr lang="en-US" sz="1400" dirty="0" smtClean="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sz="half" idx="2"/>
          </p:nvPr>
        </p:nvSpPr>
        <p:spPr>
          <a:xfrm>
            <a:off x="6096000" y="1719072"/>
            <a:ext cx="2667000" cy="4407408"/>
          </a:xfrm>
          <a:ln>
            <a:solidFill>
              <a:schemeClr val="tx1"/>
            </a:solidFill>
          </a:ln>
        </p:spPr>
        <p:txBody>
          <a:bodyPr>
            <a:normAutofit fontScale="85000" lnSpcReduction="10000"/>
          </a:bodyPr>
          <a:lstStyle/>
          <a:p>
            <a:pPr marL="45720" indent="0" algn="ctr">
              <a:buNone/>
            </a:pPr>
            <a:r>
              <a:rPr lang="en-US" sz="3500" dirty="0" smtClean="0">
                <a:latin typeface="Tahoma" panose="020B0604030504040204" pitchFamily="34" charset="0"/>
                <a:ea typeface="Tahoma" panose="020B0604030504040204" pitchFamily="34" charset="0"/>
                <a:cs typeface="Tahoma" panose="020B0604030504040204" pitchFamily="34" charset="0"/>
              </a:rPr>
              <a:t>Open Membership</a:t>
            </a:r>
          </a:p>
          <a:p>
            <a:pPr marL="45720" indent="0">
              <a:buNone/>
            </a:pPr>
            <a:endParaRPr lang="en-US" sz="1100" dirty="0" smtClean="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sz="1100" dirty="0" smtClean="0">
                <a:latin typeface="Tahoma" panose="020B0604030504040204" pitchFamily="34" charset="0"/>
                <a:ea typeface="Tahoma" panose="020B0604030504040204" pitchFamily="34" charset="0"/>
                <a:cs typeface="Tahoma" panose="020B0604030504040204" pitchFamily="34" charset="0"/>
              </a:rPr>
              <a:t>A Continuum of Care member is any individual or organization with an interest in understanding and addressing the issues related to homelessness and a desire to participate in some way in the coordinated plan to end homelessness.</a:t>
            </a:r>
          </a:p>
          <a:p>
            <a:pPr marL="45720" indent="0">
              <a:buNone/>
            </a:pPr>
            <a:endParaRPr lang="en-US" sz="1100" dirty="0">
              <a:latin typeface="Tahoma" panose="020B0604030504040204" pitchFamily="34" charset="0"/>
              <a:ea typeface="Tahoma" panose="020B0604030504040204" pitchFamily="34" charset="0"/>
              <a:cs typeface="Tahoma" panose="020B0604030504040204" pitchFamily="34" charset="0"/>
            </a:endParaRPr>
          </a:p>
          <a:p>
            <a:pPr marL="45720" indent="0">
              <a:buNone/>
            </a:pPr>
            <a:r>
              <a:rPr lang="en-US" sz="1100" dirty="0" smtClean="0">
                <a:latin typeface="Tahoma" panose="020B0604030504040204" pitchFamily="34" charset="0"/>
                <a:ea typeface="Tahoma" panose="020B0604030504040204" pitchFamily="34" charset="0"/>
                <a:cs typeface="Tahoma" panose="020B0604030504040204" pitchFamily="34" charset="0"/>
              </a:rPr>
              <a:t>Continuum of Care membership is open to individuals and organizations and shall be broadly based with representatives from nonprofit homeless providers, victim service providers, faith-based organizations, governments, businesses, advocates, public housing agencies, school districts, social service providers, mental health agencies, hospitals, universities, affordable housing developers, law enforcement, organizations that serve homeless and formerly homeless veterans, and homeless and formerly homeless persons.</a:t>
            </a:r>
            <a:endParaRPr lang="en-US" sz="11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3"/>
          <p:cNvSpPr>
            <a:spLocks noGrp="1"/>
          </p:cNvSpPr>
          <p:nvPr>
            <p:ph type="title"/>
          </p:nvPr>
        </p:nvSpPr>
        <p:spPr/>
        <p:txBody>
          <a:bodyPr/>
          <a:lstStyle/>
          <a:p>
            <a:r>
              <a:rPr lang="en-US" dirty="0" smtClean="0"/>
              <a:t>Continuum of Care Board &amp; Membership Structure</a:t>
            </a:r>
            <a:endParaRPr lang="en-US" dirty="0"/>
          </a:p>
        </p:txBody>
      </p:sp>
    </p:spTree>
    <p:extLst>
      <p:ext uri="{BB962C8B-B14F-4D97-AF65-F5344CB8AC3E}">
        <p14:creationId xmlns:p14="http://schemas.microsoft.com/office/powerpoint/2010/main" val="3106647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ln>
            <a:solidFill>
              <a:schemeClr val="accent1">
                <a:lumMod val="75000"/>
              </a:schemeClr>
            </a:solidFill>
          </a:ln>
        </p:spPr>
        <p:txBody>
          <a:bodyPr>
            <a:normAutofit/>
          </a:bodyPr>
          <a:lstStyle/>
          <a:p>
            <a:pPr marL="45720" indent="0">
              <a:buNone/>
            </a:pPr>
            <a:r>
              <a:rPr lang="en-US" b="1" dirty="0" smtClean="0"/>
              <a:t>Vision</a:t>
            </a:r>
          </a:p>
          <a:p>
            <a:pPr marL="45720" indent="0">
              <a:buNone/>
            </a:pPr>
            <a:r>
              <a:rPr lang="en-US" sz="1600" dirty="0" smtClean="0"/>
              <a:t>To bring together resources and resourceful people who create a community where everyone has a safe, stable place to call home.</a:t>
            </a:r>
          </a:p>
          <a:p>
            <a:pPr marL="45720" indent="0">
              <a:buNone/>
            </a:pPr>
            <a:endParaRPr lang="en-US" sz="1600" dirty="0"/>
          </a:p>
          <a:p>
            <a:pPr marL="45720" indent="0">
              <a:buNone/>
            </a:pPr>
            <a:r>
              <a:rPr lang="en-US" b="1" dirty="0" smtClean="0"/>
              <a:t>Mission</a:t>
            </a:r>
          </a:p>
          <a:p>
            <a:pPr marL="45720" indent="0">
              <a:buNone/>
            </a:pPr>
            <a:r>
              <a:rPr lang="en-US" sz="1600" dirty="0" smtClean="0"/>
              <a:t>To prevent and end homelessness in our area by fostering shared responsibility among stakeholders and coordinating resources essential to the success of local plans to end homelessness.</a:t>
            </a:r>
            <a:endParaRPr lang="en-US" sz="1600" dirty="0"/>
          </a:p>
        </p:txBody>
      </p:sp>
      <p:sp>
        <p:nvSpPr>
          <p:cNvPr id="3" name="Content Placeholder 2"/>
          <p:cNvSpPr>
            <a:spLocks noGrp="1"/>
          </p:cNvSpPr>
          <p:nvPr>
            <p:ph sz="half" idx="2"/>
          </p:nvPr>
        </p:nvSpPr>
        <p:spPr>
          <a:ln>
            <a:solidFill>
              <a:schemeClr val="accent1">
                <a:lumMod val="75000"/>
              </a:schemeClr>
            </a:solidFill>
          </a:ln>
        </p:spPr>
        <p:txBody>
          <a:bodyPr>
            <a:normAutofit/>
          </a:bodyPr>
          <a:lstStyle/>
          <a:p>
            <a:pPr marL="45720" indent="0" algn="ctr">
              <a:buNone/>
            </a:pPr>
            <a:r>
              <a:rPr lang="en-US" b="1" dirty="0" smtClean="0"/>
              <a:t>Key Responsibilities</a:t>
            </a:r>
            <a:endParaRPr lang="en-US" dirty="0" smtClean="0"/>
          </a:p>
          <a:p>
            <a:pPr marL="388620" indent="-342900">
              <a:buAutoNum type="arabicPeriod"/>
            </a:pPr>
            <a:r>
              <a:rPr lang="en-US" sz="1400" dirty="0" smtClean="0"/>
              <a:t>Lead, develop, follow and update a governance charter.</a:t>
            </a:r>
          </a:p>
          <a:p>
            <a:pPr marL="388620" indent="-342900">
              <a:buAutoNum type="arabicPeriod"/>
            </a:pPr>
            <a:r>
              <a:rPr lang="en-US" sz="1400" dirty="0" smtClean="0"/>
              <a:t>Establish performance targets and evaluate and act on outcomes.</a:t>
            </a:r>
          </a:p>
          <a:p>
            <a:pPr marL="388620" indent="-342900">
              <a:buAutoNum type="arabicPeriod"/>
            </a:pPr>
            <a:r>
              <a:rPr lang="en-US" sz="1400" dirty="0" smtClean="0"/>
              <a:t>Establish and oversee operations of a coordinated assessment system</a:t>
            </a:r>
          </a:p>
          <a:p>
            <a:pPr marL="388620" indent="-342900">
              <a:buAutoNum type="arabicPeriod"/>
            </a:pPr>
            <a:r>
              <a:rPr lang="en-US" sz="1400" dirty="0" smtClean="0"/>
              <a:t>Establish and consistently follow written standards for providing CoC assistance.</a:t>
            </a:r>
          </a:p>
          <a:p>
            <a:pPr marL="388620" indent="-342900">
              <a:buAutoNum type="arabicPeriod"/>
            </a:pPr>
            <a:r>
              <a:rPr lang="en-US" sz="1400" dirty="0" smtClean="0"/>
              <a:t>Designate and oversee operations of a Homeless management Information System and Collaborative Applicant</a:t>
            </a:r>
          </a:p>
          <a:p>
            <a:pPr marL="388620" indent="-342900">
              <a:buAutoNum type="arabicPeriod"/>
            </a:pPr>
            <a:r>
              <a:rPr lang="en-US" sz="1400" dirty="0" smtClean="0"/>
              <a:t>Develop a plan to prevent and reduce homelessness.</a:t>
            </a:r>
            <a:endParaRPr lang="en-US" sz="1400" dirty="0"/>
          </a:p>
        </p:txBody>
      </p:sp>
      <p:sp>
        <p:nvSpPr>
          <p:cNvPr id="4" name="Title 3"/>
          <p:cNvSpPr>
            <a:spLocks noGrp="1"/>
          </p:cNvSpPr>
          <p:nvPr>
            <p:ph type="title"/>
          </p:nvPr>
        </p:nvSpPr>
        <p:spPr/>
        <p:txBody>
          <a:bodyPr/>
          <a:lstStyle/>
          <a:p>
            <a:r>
              <a:rPr lang="en-US" dirty="0" smtClean="0"/>
              <a:t>Vision, mission and goals</a:t>
            </a:r>
            <a:endParaRPr lang="en-US" dirty="0"/>
          </a:p>
        </p:txBody>
      </p:sp>
    </p:spTree>
    <p:extLst>
      <p:ext uri="{BB962C8B-B14F-4D97-AF65-F5344CB8AC3E}">
        <p14:creationId xmlns:p14="http://schemas.microsoft.com/office/powerpoint/2010/main" val="2041385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45720" indent="0">
              <a:buNone/>
            </a:pPr>
            <a:r>
              <a:rPr lang="en-US" sz="1400" b="1" u="sng" dirty="0" smtClean="0"/>
              <a:t>Goal </a:t>
            </a:r>
            <a:r>
              <a:rPr lang="en-US" sz="1400" b="1" u="sng" dirty="0"/>
              <a:t>I</a:t>
            </a:r>
            <a:r>
              <a:rPr lang="en-US" sz="1400" b="1" dirty="0"/>
              <a:t>:</a:t>
            </a:r>
            <a:r>
              <a:rPr lang="en-US" sz="1400" dirty="0"/>
              <a:t> Construct and approve an integrated regional Plan to End Homelessness and coordinate with other regional plans related to homelessness issues.</a:t>
            </a:r>
          </a:p>
          <a:p>
            <a:pPr marL="45720" indent="0">
              <a:buNone/>
            </a:pPr>
            <a:endParaRPr lang="en-US" sz="1400" b="1" u="sng" dirty="0"/>
          </a:p>
          <a:p>
            <a:pPr marL="45720" indent="0">
              <a:buNone/>
            </a:pPr>
            <a:r>
              <a:rPr lang="en-US" sz="1400" b="1" u="sng" dirty="0"/>
              <a:t>Goal II</a:t>
            </a:r>
            <a:r>
              <a:rPr lang="en-US" sz="1400" b="1" dirty="0"/>
              <a:t>: </a:t>
            </a:r>
            <a:r>
              <a:rPr lang="en-US" sz="1400" dirty="0"/>
              <a:t>Increase leadership, collaboration and civic engagement.</a:t>
            </a:r>
          </a:p>
          <a:p>
            <a:pPr marL="45720" indent="0">
              <a:buNone/>
            </a:pPr>
            <a:endParaRPr lang="en-US" sz="1400" b="1" dirty="0"/>
          </a:p>
          <a:p>
            <a:pPr marL="45720" indent="0">
              <a:buNone/>
            </a:pPr>
            <a:r>
              <a:rPr lang="en-US" sz="1400" b="1" u="sng" dirty="0"/>
              <a:t>Goal III</a:t>
            </a:r>
            <a:r>
              <a:rPr lang="en-US" sz="1400" b="1" dirty="0"/>
              <a:t>:</a:t>
            </a:r>
            <a:r>
              <a:rPr lang="en-US" sz="1400" dirty="0"/>
              <a:t>  Increase access to stable and affordable housing.</a:t>
            </a:r>
          </a:p>
          <a:p>
            <a:pPr marL="45720" indent="0">
              <a:buNone/>
            </a:pPr>
            <a:endParaRPr lang="en-US" sz="1400" b="1" dirty="0"/>
          </a:p>
          <a:p>
            <a:pPr marL="45720" indent="0">
              <a:buNone/>
            </a:pPr>
            <a:r>
              <a:rPr lang="en-US" sz="1400" b="1" u="sng" dirty="0"/>
              <a:t>Goal IV</a:t>
            </a:r>
            <a:r>
              <a:rPr lang="en-US" sz="1400" b="1" dirty="0"/>
              <a:t>:</a:t>
            </a:r>
            <a:r>
              <a:rPr lang="en-US" sz="1400" dirty="0"/>
              <a:t> Support effective pathways toward self-sufficiency and reduced financial vulnerability.</a:t>
            </a:r>
          </a:p>
          <a:p>
            <a:pPr marL="45720" indent="0">
              <a:buNone/>
            </a:pPr>
            <a:endParaRPr lang="en-US" sz="1400" b="1" u="sng" dirty="0" smtClean="0"/>
          </a:p>
          <a:p>
            <a:pPr marL="45720" indent="0">
              <a:buNone/>
            </a:pPr>
            <a:r>
              <a:rPr lang="en-US" sz="1400" b="1" u="sng" dirty="0" smtClean="0"/>
              <a:t>Goal </a:t>
            </a:r>
            <a:r>
              <a:rPr lang="en-US" sz="1400" b="1" u="sng" dirty="0"/>
              <a:t>V</a:t>
            </a:r>
            <a:r>
              <a:rPr lang="en-US" sz="1400" b="1" dirty="0"/>
              <a:t>: </a:t>
            </a:r>
            <a:r>
              <a:rPr lang="en-US" sz="1400" dirty="0"/>
              <a:t>Transform homeless services crisis response systems, including shelters, transitional housing, and other forms of temporary housing, leading to improved health and safety.</a:t>
            </a:r>
          </a:p>
          <a:p>
            <a:pPr marL="45720" indent="0">
              <a:buNone/>
            </a:pPr>
            <a:endParaRPr lang="en-US" sz="1400" b="1" u="sng" dirty="0" smtClean="0"/>
          </a:p>
          <a:p>
            <a:pPr marL="45720" indent="0">
              <a:buNone/>
            </a:pPr>
            <a:r>
              <a:rPr lang="en-US" sz="1400" b="1" u="sng" dirty="0" smtClean="0"/>
              <a:t>Goal </a:t>
            </a:r>
            <a:r>
              <a:rPr lang="en-US" sz="1400" b="1" u="sng" dirty="0"/>
              <a:t>VI</a:t>
            </a:r>
            <a:r>
              <a:rPr lang="en-US" sz="1400" dirty="0"/>
              <a:t>: Advance health and housing stability efforts.</a:t>
            </a:r>
          </a:p>
          <a:p>
            <a:pPr marL="45720" indent="0">
              <a:buNone/>
            </a:pPr>
            <a:endParaRPr lang="en-US" sz="1400" b="1" u="sng" dirty="0" smtClean="0"/>
          </a:p>
          <a:p>
            <a:pPr marL="45720" indent="0">
              <a:buNone/>
            </a:pPr>
            <a:r>
              <a:rPr lang="en-US" sz="1400" b="1" u="sng" dirty="0" smtClean="0"/>
              <a:t>Goal VII</a:t>
            </a:r>
            <a:r>
              <a:rPr lang="en-US" sz="1400" b="1" dirty="0" smtClean="0"/>
              <a:t>:</a:t>
            </a:r>
            <a:r>
              <a:rPr lang="en-US" sz="1400" dirty="0" smtClean="0"/>
              <a:t> </a:t>
            </a:r>
            <a:r>
              <a:rPr lang="en-US" sz="1400" dirty="0"/>
              <a:t>Annual review the Plan to End Homelessness, goals and objectives </a:t>
            </a:r>
            <a:r>
              <a:rPr lang="en-US" sz="1400" dirty="0" smtClean="0"/>
              <a:t>and </a:t>
            </a:r>
            <a:r>
              <a:rPr lang="en-US" sz="1400" dirty="0"/>
              <a:t>make revisions as necessary to stay abreast of dynamic conditions</a:t>
            </a:r>
            <a:r>
              <a:rPr lang="en-US" sz="1400" dirty="0" smtClean="0"/>
              <a:t>.</a:t>
            </a:r>
          </a:p>
          <a:p>
            <a:pPr marL="45720" indent="0">
              <a:buNone/>
            </a:pPr>
            <a:endParaRPr lang="en-US" sz="1400" b="1" dirty="0" smtClean="0"/>
          </a:p>
        </p:txBody>
      </p:sp>
      <p:sp>
        <p:nvSpPr>
          <p:cNvPr id="3" name="Title 2"/>
          <p:cNvSpPr>
            <a:spLocks noGrp="1"/>
          </p:cNvSpPr>
          <p:nvPr>
            <p:ph type="title"/>
          </p:nvPr>
        </p:nvSpPr>
        <p:spPr/>
        <p:txBody>
          <a:bodyPr/>
          <a:lstStyle/>
          <a:p>
            <a:r>
              <a:rPr lang="en-US" dirty="0" smtClean="0"/>
              <a:t>Goals of the Continuum of Care</a:t>
            </a:r>
            <a:endParaRPr lang="en-US" dirty="0"/>
          </a:p>
        </p:txBody>
      </p:sp>
    </p:spTree>
    <p:extLst>
      <p:ext uri="{BB962C8B-B14F-4D97-AF65-F5344CB8AC3E}">
        <p14:creationId xmlns:p14="http://schemas.microsoft.com/office/powerpoint/2010/main" val="226937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sz="2400" dirty="0" smtClean="0"/>
          </a:p>
          <a:p>
            <a:pPr marL="560070" indent="-514350">
              <a:buAutoNum type="arabicPeriod"/>
            </a:pPr>
            <a:r>
              <a:rPr lang="en-US" sz="2400" b="1" i="1" u="sng" dirty="0" smtClean="0"/>
              <a:t>Listening</a:t>
            </a:r>
            <a:r>
              <a:rPr lang="en-US" sz="2400" b="1" i="1" dirty="0" smtClean="0"/>
              <a:t> </a:t>
            </a:r>
            <a:r>
              <a:rPr lang="en-US" sz="2400" dirty="0" smtClean="0"/>
              <a:t>to front-line providers and stakeholders serving those experiencing homelessness</a:t>
            </a:r>
          </a:p>
          <a:p>
            <a:pPr marL="45720" indent="0">
              <a:buNone/>
            </a:pPr>
            <a:endParaRPr lang="en-US" sz="2400" dirty="0" smtClean="0"/>
          </a:p>
          <a:p>
            <a:pPr marL="560070" indent="-514350">
              <a:buAutoNum type="arabicPeriod"/>
            </a:pPr>
            <a:r>
              <a:rPr lang="en-US" sz="2400" b="1" i="1" u="sng" dirty="0" smtClean="0"/>
              <a:t>Learning</a:t>
            </a:r>
            <a:r>
              <a:rPr lang="en-US" sz="2400" b="1" i="1" dirty="0" smtClean="0"/>
              <a:t> from your experiences about how we can help and what tools you need.</a:t>
            </a:r>
          </a:p>
          <a:p>
            <a:pPr marL="45720" indent="0">
              <a:buNone/>
            </a:pPr>
            <a:endParaRPr lang="en-US" sz="2400" b="1" i="1" dirty="0" smtClean="0"/>
          </a:p>
          <a:p>
            <a:pPr marL="560070" indent="-514350">
              <a:buAutoNum type="arabicPeriod"/>
            </a:pPr>
            <a:r>
              <a:rPr lang="en-US" sz="2400" b="1" i="1" u="sng" dirty="0" smtClean="0"/>
              <a:t>Identifying</a:t>
            </a:r>
            <a:r>
              <a:rPr lang="en-US" sz="2400" b="1" i="1" dirty="0" smtClean="0"/>
              <a:t> a few specific steps we can take in the next year.</a:t>
            </a:r>
            <a:endParaRPr lang="en-US" sz="2400" b="1" i="1" u="sng" dirty="0"/>
          </a:p>
        </p:txBody>
      </p:sp>
      <p:sp>
        <p:nvSpPr>
          <p:cNvPr id="5" name="Title 4"/>
          <p:cNvSpPr>
            <a:spLocks noGrp="1"/>
          </p:cNvSpPr>
          <p:nvPr>
            <p:ph type="title"/>
          </p:nvPr>
        </p:nvSpPr>
        <p:spPr/>
        <p:txBody>
          <a:bodyPr/>
          <a:lstStyle/>
          <a:p>
            <a:r>
              <a:rPr lang="en-US" dirty="0"/>
              <a:t>Goals for </a:t>
            </a:r>
            <a:r>
              <a:rPr lang="en-US" dirty="0" smtClean="0"/>
              <a:t>Today</a:t>
            </a:r>
            <a:endParaRPr lang="en-US" dirty="0"/>
          </a:p>
        </p:txBody>
      </p:sp>
    </p:spTree>
    <p:extLst>
      <p:ext uri="{BB962C8B-B14F-4D97-AF65-F5344CB8AC3E}">
        <p14:creationId xmlns:p14="http://schemas.microsoft.com/office/powerpoint/2010/main" val="3161742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7DB6862-1570-4A13-91D0-05A8B3EE23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494</TotalTime>
  <Words>686</Words>
  <Application>Microsoft Office PowerPoint</Application>
  <PresentationFormat>On-screen Show (4:3)</PresentationFormat>
  <Paragraphs>106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Franklin Gothic Medium</vt:lpstr>
      <vt:lpstr>Tahoma</vt:lpstr>
      <vt:lpstr>Wingdings</vt:lpstr>
      <vt:lpstr>Wingdings 2</vt:lpstr>
      <vt:lpstr>Grid</vt:lpstr>
      <vt:lpstr>Continuum of care for the homeless</vt:lpstr>
      <vt:lpstr>What is a Continuum of care?</vt:lpstr>
      <vt:lpstr>Spokane City / County Continuum of Care Governance Structure APRIL 2018</vt:lpstr>
      <vt:lpstr>Continuum of Care Board &amp; Membership Structure</vt:lpstr>
      <vt:lpstr>Vision, mission and goals</vt:lpstr>
      <vt:lpstr>Goals of the Continuum of Care</vt:lpstr>
      <vt:lpstr>Goals for Today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Spokane County Continuum of Care Governance Structure</dc:title>
  <dc:creator>Pamela Tietz</dc:creator>
  <cp:lastModifiedBy>Olivia Alley</cp:lastModifiedBy>
  <cp:revision>42</cp:revision>
  <dcterms:created xsi:type="dcterms:W3CDTF">2016-01-21T17:02:21Z</dcterms:created>
  <dcterms:modified xsi:type="dcterms:W3CDTF">2018-04-05T22:24:44Z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TC062561801033</vt:lpwstr>
  </property>
</Properties>
</file>