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  <p:sldMasterId id="2147483718" r:id="rId2"/>
  </p:sldMasterIdLst>
  <p:notesMasterIdLst>
    <p:notesMasterId r:id="rId14"/>
  </p:notesMasterIdLst>
  <p:sldIdLst>
    <p:sldId id="298" r:id="rId3"/>
    <p:sldId id="297" r:id="rId4"/>
    <p:sldId id="299" r:id="rId5"/>
    <p:sldId id="300" r:id="rId6"/>
    <p:sldId id="315" r:id="rId7"/>
    <p:sldId id="302" r:id="rId8"/>
    <p:sldId id="303" r:id="rId9"/>
    <p:sldId id="304" r:id="rId10"/>
    <p:sldId id="314" r:id="rId11"/>
    <p:sldId id="266" r:id="rId12"/>
    <p:sldId id="30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7"/>
    <p:restoredTop sz="94458"/>
  </p:normalViewPr>
  <p:slideViewPr>
    <p:cSldViewPr snapToGrid="0" snapToObjects="1">
      <p:cViewPr varScale="1">
        <p:scale>
          <a:sx n="59" d="100"/>
          <a:sy n="59" d="100"/>
        </p:scale>
        <p:origin x="13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BF17C-F813-44C8-8054-6554B9A9A39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5C34B-C749-49E4-AC2C-D52BC151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1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946A8-739B-4D8A-9882-B8EB0919E59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89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946A8-739B-4D8A-9882-B8EB0919E59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66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946A8-739B-4D8A-9882-B8EB0919E59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58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0056" eaLnBrk="0" fontAlgn="base" hangingPunct="0">
              <a:spcBef>
                <a:spcPct val="0"/>
              </a:spcBef>
              <a:spcAft>
                <a:spcPct val="0"/>
              </a:spcAft>
            </a:pPr>
            <a:fld id="{64E7242B-3B98-4174-8581-3DEAE28D7085}" type="slidenum">
              <a:rPr lang="en-US" smtClean="0">
                <a:solidFill>
                  <a:prstClr val="black"/>
                </a:solidFill>
                <a:latin typeface="Times New Roman" pitchFamily="18" charset="0"/>
              </a:rPr>
              <a:pPr defTabSz="930056"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5763" y="687388"/>
            <a:ext cx="6100762" cy="34321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060" y="4349342"/>
            <a:ext cx="5038327" cy="412042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946A8-739B-4D8A-9882-B8EB0919E59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69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5C34B-C749-49E4-AC2C-D52BC151E5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39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12606"/>
            <a:ext cx="2743200" cy="365125"/>
          </a:xfrm>
          <a:prstGeom prst="rect">
            <a:avLst/>
          </a:prstGeom>
        </p:spPr>
        <p:txBody>
          <a:bodyPr/>
          <a:lstStyle/>
          <a:p>
            <a:fld id="{FAC30875-1D83-1141-A0CA-EFE11B2911F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09F6-BACD-DD45-8D8A-3FEC5EBEF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BC963-A43D-944A-B077-0D94AB1F96AE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BE84-618D-194C-AB7E-1B68F976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4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BC963-A43D-944A-B077-0D94AB1F96AE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BE84-618D-194C-AB7E-1B68F976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6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BC963-A43D-944A-B077-0D94AB1F96AE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BE84-618D-194C-AB7E-1B68F976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84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BC963-A43D-944A-B077-0D94AB1F96AE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BE84-618D-194C-AB7E-1B68F976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6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BC963-A43D-944A-B077-0D94AB1F96AE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BE84-618D-194C-AB7E-1B68F976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2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BC963-A43D-944A-B077-0D94AB1F96AE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BE84-618D-194C-AB7E-1B68F976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88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BC963-A43D-944A-B077-0D94AB1F96AE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BE84-618D-194C-AB7E-1B68F976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78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BC963-A43D-944A-B077-0D94AB1F96AE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BE84-618D-194C-AB7E-1B68F976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55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BC963-A43D-944A-B077-0D94AB1F96AE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BE84-618D-194C-AB7E-1B68F976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6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12606"/>
            <a:ext cx="2743200" cy="365125"/>
          </a:xfrm>
          <a:prstGeom prst="rect">
            <a:avLst/>
          </a:prstGeom>
        </p:spPr>
        <p:txBody>
          <a:bodyPr/>
          <a:lstStyle/>
          <a:p>
            <a:fld id="{FAC30875-1D83-1141-A0CA-EFE11B2911F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09F6-BACD-DD45-8D8A-3FEC5EBEF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12606"/>
            <a:ext cx="2743200" cy="365125"/>
          </a:xfrm>
          <a:prstGeom prst="rect">
            <a:avLst/>
          </a:prstGeom>
        </p:spPr>
        <p:txBody>
          <a:bodyPr/>
          <a:lstStyle/>
          <a:p>
            <a:fld id="{FAC30875-1D83-1141-A0CA-EFE11B2911F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09F6-BACD-DD45-8D8A-3FEC5EBEF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52800" y="6312606"/>
            <a:ext cx="2743200" cy="365125"/>
          </a:xfrm>
          <a:prstGeom prst="rect">
            <a:avLst/>
          </a:prstGeom>
        </p:spPr>
        <p:txBody>
          <a:bodyPr/>
          <a:lstStyle/>
          <a:p>
            <a:fld id="{FAC30875-1D83-1141-A0CA-EFE11B2911F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09F6-BACD-DD45-8D8A-3FEC5EBEF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52800" y="6312606"/>
            <a:ext cx="2743200" cy="365125"/>
          </a:xfrm>
          <a:prstGeom prst="rect">
            <a:avLst/>
          </a:prstGeom>
        </p:spPr>
        <p:txBody>
          <a:bodyPr/>
          <a:lstStyle/>
          <a:p>
            <a:fld id="{FAC30875-1D83-1141-A0CA-EFE11B2911F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09F6-BACD-DD45-8D8A-3FEC5EBEF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352800" y="6312606"/>
            <a:ext cx="2743200" cy="365125"/>
          </a:xfrm>
          <a:prstGeom prst="rect">
            <a:avLst/>
          </a:prstGeom>
        </p:spPr>
        <p:txBody>
          <a:bodyPr/>
          <a:lstStyle/>
          <a:p>
            <a:fld id="{FAC30875-1D83-1141-A0CA-EFE11B2911F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09F6-BACD-DD45-8D8A-3FEC5EBEF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352800" y="6312606"/>
            <a:ext cx="2743200" cy="365125"/>
          </a:xfrm>
          <a:prstGeom prst="rect">
            <a:avLst/>
          </a:prstGeom>
        </p:spPr>
        <p:txBody>
          <a:bodyPr/>
          <a:lstStyle/>
          <a:p>
            <a:fld id="{FAC30875-1D83-1141-A0CA-EFE11B2911F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09F6-BACD-DD45-8D8A-3FEC5EBEF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52800" y="6312606"/>
            <a:ext cx="2743200" cy="365125"/>
          </a:xfrm>
          <a:prstGeom prst="rect">
            <a:avLst/>
          </a:prstGeom>
        </p:spPr>
        <p:txBody>
          <a:bodyPr/>
          <a:lstStyle/>
          <a:p>
            <a:fld id="{FAC30875-1D83-1141-A0CA-EFE11B2911F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09F6-BACD-DD45-8D8A-3FEC5EBEF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52800" y="6312606"/>
            <a:ext cx="2743200" cy="365125"/>
          </a:xfrm>
          <a:prstGeom prst="rect">
            <a:avLst/>
          </a:prstGeom>
        </p:spPr>
        <p:txBody>
          <a:bodyPr/>
          <a:lstStyle/>
          <a:p>
            <a:fld id="{FAC30875-1D83-1141-A0CA-EFE11B2911F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09F6-BACD-DD45-8D8A-3FEC5EBEF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 </a:t>
            </a:r>
            <a:fld id="{FAC30875-1D83-1141-A0CA-EFE11B2911F4}" type="datetimeFigureOut">
              <a:rPr lang="en-US" smtClean="0"/>
              <a:pPr/>
              <a:t>11/5/2020</a:t>
            </a:fld>
            <a:r>
              <a:rPr lang="en-US" dirty="0"/>
              <a:t> | </a:t>
            </a:r>
            <a:fld id="{FEFD09F6-BACD-DD45-8D8A-3FEC5EBEFF4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alphaModFix amt="50000"/>
          </a:blip>
          <a:stretch>
            <a:fillRect/>
          </a:stretch>
        </p:blipFill>
        <p:spPr>
          <a:xfrm>
            <a:off x="-554566" y="4433711"/>
            <a:ext cx="2909711" cy="290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43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D6D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BE84-618D-194C-AB7E-1B68F976158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alphaModFix amt="50000"/>
          </a:blip>
          <a:stretch>
            <a:fillRect/>
          </a:stretch>
        </p:blipFill>
        <p:spPr>
          <a:xfrm>
            <a:off x="-554566" y="4433711"/>
            <a:ext cx="2909711" cy="290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18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kanelibrary.org/community-court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32913" y="403902"/>
            <a:ext cx="1152489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 smtClean="0">
                <a:solidFill>
                  <a:schemeClr val="accent1"/>
                </a:solidFill>
                <a:latin typeface="+mj-lt"/>
              </a:rPr>
              <a:t>Spokane Community </a:t>
            </a:r>
            <a:r>
              <a:rPr lang="en-US" sz="3600" i="1" dirty="0">
                <a:solidFill>
                  <a:schemeClr val="accent1"/>
                </a:solidFill>
                <a:latin typeface="+mj-lt"/>
              </a:rPr>
              <a:t>Court: </a:t>
            </a:r>
            <a:endParaRPr lang="en-US" sz="3600" i="1" dirty="0" smtClean="0">
              <a:solidFill>
                <a:schemeClr val="accent1"/>
              </a:solidFill>
              <a:latin typeface="+mj-lt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chemeClr val="accent1"/>
                </a:solidFill>
                <a:latin typeface="+mj-lt"/>
              </a:rPr>
              <a:t>Restorative Justice for the Individual</a:t>
            </a:r>
            <a:endParaRPr lang="en-US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851525" y="6183314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053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5848350"/>
            <a:ext cx="6473432" cy="1066800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Judge Mary Logan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Francis Adewale Public Defender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David Kling City Prosecutor</a:t>
            </a:r>
            <a:br>
              <a:rPr lang="en-US" sz="1400" dirty="0">
                <a:solidFill>
                  <a:schemeClr val="bg1"/>
                </a:solidFill>
              </a:rPr>
            </a:b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9" y="0"/>
            <a:ext cx="2284882" cy="10680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60AFF1-E55B-4C2A-A821-3B49DDCEBE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569" y="1289"/>
            <a:ext cx="965431" cy="1066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32" y="1698399"/>
            <a:ext cx="5979886" cy="448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799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A1A15B0-049C-4C28-9938-288B87A09A1F}"/>
              </a:ext>
            </a:extLst>
          </p:cNvPr>
          <p:cNvSpPr txBox="1"/>
          <p:nvPr/>
        </p:nvSpPr>
        <p:spPr>
          <a:xfrm>
            <a:off x="0" y="23297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u="sng" dirty="0" smtClean="0">
                <a:solidFill>
                  <a:schemeClr val="accent1"/>
                </a:solidFill>
                <a:latin typeface="Albertus MT" pitchFamily="18" charset="0"/>
              </a:rPr>
              <a:t>Spokane Community </a:t>
            </a:r>
            <a:r>
              <a:rPr lang="en-US" sz="5000" u="sng" dirty="0">
                <a:solidFill>
                  <a:schemeClr val="accent1"/>
                </a:solidFill>
                <a:latin typeface="Albertus MT" pitchFamily="18" charset="0"/>
              </a:rPr>
              <a:t>Response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F939C4-7BA1-4071-8F01-A141DE436B3C}"/>
              </a:ext>
            </a:extLst>
          </p:cNvPr>
          <p:cNvSpPr/>
          <p:nvPr/>
        </p:nvSpPr>
        <p:spPr>
          <a:xfrm>
            <a:off x="663127" y="1087134"/>
            <a:ext cx="96565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000" dirty="0"/>
              <a:t>“This court has the ability to reach people on a different level. I feel like we are reaching out to them where they are and offering support as we stand together. We are not standing apart in this endeavor.” </a:t>
            </a:r>
          </a:p>
          <a:p>
            <a:pPr algn="r">
              <a:spcBef>
                <a:spcPct val="0"/>
              </a:spcBef>
            </a:pPr>
            <a:r>
              <a:rPr lang="en-US" altLang="en-US" sz="2400" dirty="0"/>
              <a:t>–Janis Olson, RN, Providence Consistent Care</a:t>
            </a:r>
          </a:p>
        </p:txBody>
      </p:sp>
    </p:spTree>
    <p:extLst>
      <p:ext uri="{BB962C8B-B14F-4D97-AF65-F5344CB8AC3E}">
        <p14:creationId xmlns:p14="http://schemas.microsoft.com/office/powerpoint/2010/main" val="209451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9"/>
            <a:ext cx="2920255" cy="1365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486" y="-125413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0" dirty="0" smtClean="0">
                <a:solidFill>
                  <a:schemeClr val="accent1"/>
                </a:solidFill>
                <a:latin typeface="Berlin Sans FB Demi" panose="020E0802020502020306" pitchFamily="34" charset="0"/>
              </a:rPr>
              <a:t>Thank you</a:t>
            </a:r>
            <a:r>
              <a:rPr lang="en-US" sz="4000" b="0" dirty="0">
                <a:solidFill>
                  <a:schemeClr val="accent1"/>
                </a:solidFill>
                <a:latin typeface="Berlin Sans FB Demi" panose="020E0802020502020306" pitchFamily="34" charset="0"/>
              </a:rPr>
              <a:t>!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9BEE006-ED14-4B22-9230-A18C68528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1" y="1344612"/>
            <a:ext cx="5905499" cy="2743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r>
              <a:rPr lang="en-US" dirty="0" smtClean="0"/>
              <a:t>Comments?</a:t>
            </a:r>
          </a:p>
          <a:p>
            <a:endParaRPr lang="en-US" dirty="0"/>
          </a:p>
          <a:p>
            <a:r>
              <a:rPr lang="en-US" dirty="0" smtClean="0"/>
              <a:t>Website Link:</a:t>
            </a:r>
          </a:p>
          <a:p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://www.spokanelibrary.org/community-court/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Email Court Coordinator Seth Hackenberg</a:t>
            </a:r>
          </a:p>
          <a:p>
            <a:r>
              <a:rPr lang="en-US" dirty="0" smtClean="0"/>
              <a:t>Shackenberg@spokanecity.org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60AFF1-E55B-4C2A-A821-3B49DDCEBE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569" y="1289"/>
            <a:ext cx="965431" cy="106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44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26844" y="5619214"/>
            <a:ext cx="87898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City of Spokane Municipal Community Court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071B98-0302-4F32-970D-076E86452EAB}"/>
              </a:ext>
            </a:extLst>
          </p:cNvPr>
          <p:cNvSpPr txBox="1"/>
          <p:nvPr/>
        </p:nvSpPr>
        <p:spPr>
          <a:xfrm>
            <a:off x="2007866" y="826418"/>
            <a:ext cx="918660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u="sng" dirty="0" smtClean="0">
                <a:solidFill>
                  <a:schemeClr val="accent1"/>
                </a:solidFill>
                <a:latin typeface="Albertus MT" pitchFamily="18" charset="0"/>
              </a:rPr>
              <a:t>Session Goals:</a:t>
            </a:r>
            <a:endParaRPr lang="en-US" sz="3400" u="sng" dirty="0">
              <a:solidFill>
                <a:schemeClr val="accent1"/>
              </a:solidFill>
              <a:latin typeface="Albertus MT" pitchFamily="18" charset="0"/>
            </a:endParaRP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sz="3000" i="1" dirty="0"/>
              <a:t>Detail the community court model and the </a:t>
            </a:r>
            <a:r>
              <a:rPr lang="en-US" sz="3000" i="1" dirty="0" smtClean="0"/>
              <a:t>need for collaboration across agencies of government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sz="3000" i="1" dirty="0" smtClean="0"/>
              <a:t>Describe Process for Participant in Community Court</a:t>
            </a:r>
            <a:endParaRPr lang="en-US" sz="3000" i="1" dirty="0"/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sz="3000" i="1" dirty="0"/>
              <a:t>Highlight </a:t>
            </a:r>
            <a:r>
              <a:rPr lang="en-US" sz="3000" i="1" dirty="0" smtClean="0"/>
              <a:t>the benefits of Community Court for both participants and service providers</a:t>
            </a:r>
            <a:endParaRPr lang="en-US" sz="3000" i="1" dirty="0"/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sz="3000" i="1" dirty="0" smtClean="0"/>
              <a:t>Emphasis on community working together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20874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u="sng" dirty="0">
                <a:solidFill>
                  <a:schemeClr val="accent1"/>
                </a:solidFill>
                <a:latin typeface="Albertus MT" pitchFamily="18" charset="0"/>
              </a:rPr>
              <a:t>Principles of Community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5752" y="1934936"/>
            <a:ext cx="8503920" cy="4648427"/>
          </a:xfrm>
        </p:spPr>
        <p:txBody>
          <a:bodyPr>
            <a:normAutofit/>
          </a:bodyPr>
          <a:lstStyle/>
          <a:p>
            <a:pPr marL="20574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250" b="1" dirty="0"/>
              <a:t>Mission: </a:t>
            </a:r>
            <a:r>
              <a:rPr lang="en-US" sz="2250" dirty="0"/>
              <a:t>Build stronger and safer communities by providing accountability with help 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endParaRPr lang="en-US" sz="2250" dirty="0"/>
          </a:p>
          <a:p>
            <a:pPr marL="20574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250" dirty="0"/>
              <a:t>A collaborative, problem-solving approach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50" dirty="0">
                <a:solidFill>
                  <a:schemeClr val="tx2"/>
                </a:solidFill>
              </a:rPr>
              <a:t>Individualized justice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50" dirty="0">
                <a:solidFill>
                  <a:schemeClr val="tx2"/>
                </a:solidFill>
              </a:rPr>
              <a:t>Improve quality of life for participants the community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50" dirty="0">
                <a:solidFill>
                  <a:schemeClr val="tx2"/>
                </a:solidFill>
              </a:rPr>
              <a:t>Promote fair, equitable, and responsive policies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50" dirty="0">
                <a:solidFill>
                  <a:schemeClr val="tx2"/>
                </a:solidFill>
              </a:rPr>
              <a:t>Find family and community-oriented solutions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50" dirty="0">
                <a:solidFill>
                  <a:schemeClr val="tx2"/>
                </a:solidFill>
              </a:rPr>
              <a:t>Expand employment and education opportunities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50" dirty="0">
                <a:solidFill>
                  <a:schemeClr val="tx2"/>
                </a:solidFill>
              </a:rPr>
              <a:t>Community and neighborhood improvement through sustainable environmental awareness and action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26844" y="5619214"/>
            <a:ext cx="87898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City of Spokane Municipal Community Court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335" y="2532765"/>
            <a:ext cx="1600200" cy="87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37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43986" y="553169"/>
            <a:ext cx="8904028" cy="994172"/>
          </a:xfrm>
        </p:spPr>
        <p:txBody>
          <a:bodyPr>
            <a:normAutofit/>
          </a:bodyPr>
          <a:lstStyle/>
          <a:p>
            <a:r>
              <a:rPr lang="en-US" b="0" u="sng" dirty="0">
                <a:solidFill>
                  <a:schemeClr val="accent1"/>
                </a:solidFill>
                <a:latin typeface="Albertus MT" pitchFamily="18" charset="0"/>
              </a:rPr>
              <a:t>Community Court: National Trends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0" y="1639070"/>
            <a:ext cx="9144000" cy="3374508"/>
          </a:xfrm>
        </p:spPr>
        <p:txBody>
          <a:bodyPr>
            <a:normAutofit/>
          </a:bodyPr>
          <a:lstStyle/>
          <a:p>
            <a:pPr marL="795338" lvl="1" indent="-260747"/>
            <a:r>
              <a:rPr lang="en-US" dirty="0">
                <a:latin typeface="Georgia" panose="02040502050405020303" pitchFamily="18" charset="0"/>
              </a:rPr>
              <a:t>70+ programs in planning or operation</a:t>
            </a:r>
          </a:p>
          <a:p>
            <a:pPr marL="795338" lvl="1" indent="-260747"/>
            <a:r>
              <a:rPr lang="en-US" dirty="0">
                <a:latin typeface="Georgia" panose="02040502050405020303" pitchFamily="18" charset="0"/>
              </a:rPr>
              <a:t>Implementing and validating assessment tools</a:t>
            </a:r>
          </a:p>
          <a:p>
            <a:pPr marL="795338" lvl="1" indent="-260747"/>
            <a:r>
              <a:rPr lang="en-US" dirty="0">
                <a:latin typeface="Georgia" panose="02040502050405020303" pitchFamily="18" charset="0"/>
              </a:rPr>
              <a:t>Restorative justice, peacemaking</a:t>
            </a:r>
          </a:p>
          <a:p>
            <a:pPr marL="795338" lvl="1" indent="-260747"/>
            <a:r>
              <a:rPr lang="en-US" dirty="0">
                <a:latin typeface="Georgia" panose="02040502050405020303" pitchFamily="18" charset="0"/>
              </a:rPr>
              <a:t>Young adult justice</a:t>
            </a:r>
          </a:p>
          <a:p>
            <a:pPr marL="795338" lvl="1" indent="-260747"/>
            <a:r>
              <a:rPr lang="en-US" dirty="0">
                <a:latin typeface="Georgia" panose="02040502050405020303" pitchFamily="18" charset="0"/>
              </a:rPr>
              <a:t>Handling more serious offenses</a:t>
            </a:r>
          </a:p>
          <a:p>
            <a:pPr marL="795338" lvl="1" indent="-260747"/>
            <a:r>
              <a:rPr lang="en-US" dirty="0">
                <a:latin typeface="Georgia" panose="02040502050405020303" pitchFamily="18" charset="0"/>
              </a:rPr>
              <a:t>Paired with diversion options for earlier intercepts</a:t>
            </a:r>
          </a:p>
          <a:p>
            <a:pPr marL="795338" lvl="1" indent="-260747"/>
            <a:r>
              <a:rPr lang="en-US" dirty="0">
                <a:latin typeface="Georgia" panose="02040502050405020303" pitchFamily="18" charset="0"/>
              </a:rPr>
              <a:t>Testing city-wide models</a:t>
            </a:r>
          </a:p>
          <a:p>
            <a:pPr marL="795338" lvl="1" indent="-260747"/>
            <a:endParaRPr lang="en-US" dirty="0">
              <a:latin typeface="Georgia" panose="02040502050405020303" pitchFamily="18" charset="0"/>
            </a:endParaRPr>
          </a:p>
          <a:p>
            <a:pPr marL="533400" indent="-260747">
              <a:buNone/>
            </a:pPr>
            <a:endParaRPr lang="en-US" sz="1800" dirty="0">
              <a:latin typeface="Georgia" panose="02040502050405020303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63974" y="5232935"/>
            <a:ext cx="2204026" cy="1161581"/>
          </a:xfrm>
          <a:prstGeom prst="rect">
            <a:avLst/>
          </a:prstGeom>
        </p:spPr>
      </p:pic>
      <p:pic>
        <p:nvPicPr>
          <p:cNvPr id="18" name="Picture 17" descr="C:\Users\jlang\Desktop\PHOTOS\~ PHOTOS_COMM CT\RH staff cleanup after Hurr Sandy 10.2012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08254" y="5282905"/>
            <a:ext cx="2341952" cy="106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C:\Users\jlang\Desktop\DF May 2014\~ PHOTOS_COMM CT\red hook youth cour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489" y="5388282"/>
            <a:ext cx="2353126" cy="113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C:\Users\jlang\Desktop\DF May 2014\~ PHOTOS_COMM CT\RH weekly tx conference 11.13 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469" y="5144300"/>
            <a:ext cx="2341952" cy="156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64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244" y="0"/>
            <a:ext cx="1004899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057" y="-55789"/>
            <a:ext cx="10860314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Bahnschrift Condensed" panose="020B0502040204020203" pitchFamily="34" charset="0"/>
              </a:rPr>
              <a:t>The Community Court Process: Path to Graduation</a:t>
            </a:r>
            <a:endParaRPr lang="en-US" dirty="0">
              <a:solidFill>
                <a:schemeClr val="accent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9729" y="954768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Pre-Arrest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An eligible crime is committed in the neighborhood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First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Community Court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Appearance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Needs Assessment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Participant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enters the resolution on the record with the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Judge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Staffing and Weekly Status Update </a:t>
            </a: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Final Review Hearing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Held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Graduation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2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26844" y="2032909"/>
            <a:ext cx="4997807" cy="3586307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Policy &amp; Procedure </a:t>
            </a:r>
            <a:r>
              <a:rPr lang="en-US" dirty="0" smtClean="0">
                <a:solidFill>
                  <a:schemeClr val="tx2"/>
                </a:solidFill>
              </a:rPr>
              <a:t>Manual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Weekly Zoom Community Wide Staffing </a:t>
            </a:r>
            <a:r>
              <a:rPr lang="en-US" dirty="0">
                <a:solidFill>
                  <a:schemeClr val="tx2"/>
                </a:solidFill>
              </a:rPr>
              <a:t>Meeting</a:t>
            </a:r>
          </a:p>
          <a:p>
            <a:r>
              <a:rPr lang="en-US" dirty="0">
                <a:solidFill>
                  <a:schemeClr val="tx2"/>
                </a:solidFill>
              </a:rPr>
              <a:t>Continuous community engagement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Community Outreach</a:t>
            </a:r>
          </a:p>
          <a:p>
            <a:r>
              <a:rPr lang="en-US" dirty="0">
                <a:solidFill>
                  <a:schemeClr val="tx2"/>
                </a:solidFill>
              </a:rPr>
              <a:t>Weekly core team strategy </a:t>
            </a:r>
            <a:r>
              <a:rPr lang="en-US" dirty="0" smtClean="0">
                <a:solidFill>
                  <a:schemeClr val="tx2"/>
                </a:solidFill>
              </a:rPr>
              <a:t>meetings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Statistics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“If you did not measure it, it didn’t happen”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WSU longitudinal study 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6844" y="5619214"/>
            <a:ext cx="87898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City of Spokane Municipal Community Court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332" y="2381322"/>
            <a:ext cx="3396343" cy="254725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1"/>
                </a:solidFill>
                <a:latin typeface="Albertus MT" pitchFamily="18" charset="0"/>
              </a:rPr>
              <a:t>Communicating with the Community</a:t>
            </a:r>
            <a:endParaRPr lang="en-US" u="sng" dirty="0">
              <a:solidFill>
                <a:schemeClr val="accent1"/>
              </a:solidFill>
              <a:latin typeface="Albertu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4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782" y="231059"/>
            <a:ext cx="7467600" cy="605390"/>
          </a:xfrm>
          <a:noFill/>
        </p:spPr>
        <p:txBody>
          <a:bodyPr anchor="ctr">
            <a:normAutofit fontScale="90000"/>
          </a:bodyPr>
          <a:lstStyle/>
          <a:p>
            <a:r>
              <a:rPr lang="en-US" b="0" u="sng" dirty="0">
                <a:solidFill>
                  <a:schemeClr val="accent1"/>
                </a:solidFill>
                <a:latin typeface="Albertus MT" pitchFamily="18" charset="0"/>
              </a:rPr>
              <a:t>Achieving </a:t>
            </a:r>
            <a:r>
              <a:rPr lang="en-US" b="0" u="sng" dirty="0" smtClean="0">
                <a:solidFill>
                  <a:schemeClr val="accent1"/>
                </a:solidFill>
                <a:latin typeface="Albertus MT" pitchFamily="18" charset="0"/>
              </a:rPr>
              <a:t>Workable Unity</a:t>
            </a:r>
            <a:endParaRPr lang="en-US" b="0" u="sng" dirty="0">
              <a:solidFill>
                <a:schemeClr val="accent1"/>
              </a:solidFill>
              <a:latin typeface="Albertus MT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02606" y="1035169"/>
            <a:ext cx="7830815" cy="465805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740" lvl="1" indent="0">
              <a:buNone/>
            </a:pPr>
            <a:endParaRPr lang="en-US" sz="1650" dirty="0"/>
          </a:p>
          <a:p>
            <a:r>
              <a:rPr lang="en-US" sz="2025" dirty="0">
                <a:solidFill>
                  <a:schemeClr val="accent1"/>
                </a:solidFill>
              </a:rPr>
              <a:t>Core </a:t>
            </a:r>
            <a:r>
              <a:rPr lang="en-US" sz="2025" dirty="0" smtClean="0">
                <a:solidFill>
                  <a:schemeClr val="accent1"/>
                </a:solidFill>
              </a:rPr>
              <a:t>Partners</a:t>
            </a:r>
            <a:endParaRPr lang="en-US" sz="1700" dirty="0" smtClean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700" dirty="0" smtClean="0"/>
              <a:t>Spokane </a:t>
            </a:r>
            <a:r>
              <a:rPr lang="en-US" sz="1700" dirty="0"/>
              <a:t>Police </a:t>
            </a:r>
            <a:r>
              <a:rPr lang="en-US" sz="1700" dirty="0" smtClean="0"/>
              <a:t>Department</a:t>
            </a:r>
            <a:endParaRPr lang="en-US" sz="17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700" dirty="0" smtClean="0"/>
              <a:t> Spokane </a:t>
            </a:r>
            <a:r>
              <a:rPr lang="en-US" sz="1700" dirty="0"/>
              <a:t>Municipal Court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700" dirty="0"/>
              <a:t>City Prosecutor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700" dirty="0"/>
              <a:t>City Public Defender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700" dirty="0"/>
              <a:t>Spokane Municipal Probation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700" dirty="0"/>
              <a:t>Center for Court Innovation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700" dirty="0"/>
              <a:t>Spokane Public Library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700" dirty="0"/>
              <a:t>Spokane Central Lion’s Club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700" dirty="0"/>
              <a:t>Providence Medical Group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700" dirty="0"/>
              <a:t>CHAS Clinic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700" dirty="0" smtClean="0"/>
              <a:t>Downtown </a:t>
            </a:r>
            <a:r>
              <a:rPr lang="en-US" sz="1700" dirty="0"/>
              <a:t>Spokane Partnership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 sz="1700" dirty="0"/>
          </a:p>
          <a:p>
            <a:endParaRPr lang="en-US" sz="2025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456715" y="1669137"/>
            <a:ext cx="4178576" cy="18081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sz="1700" dirty="0">
                <a:solidFill>
                  <a:schemeClr val="tx2"/>
                </a:solidFill>
              </a:rPr>
              <a:t>Volunteers of America</a:t>
            </a:r>
          </a:p>
          <a:p>
            <a:pPr>
              <a:buClrTx/>
            </a:pPr>
            <a:r>
              <a:rPr lang="en-US" sz="1700" dirty="0">
                <a:solidFill>
                  <a:schemeClr val="tx2"/>
                </a:solidFill>
              </a:rPr>
              <a:t>Catholic Charities of Spokane</a:t>
            </a:r>
          </a:p>
          <a:p>
            <a:pPr>
              <a:buClrTx/>
            </a:pPr>
            <a:r>
              <a:rPr lang="en-US" sz="1700" dirty="0">
                <a:solidFill>
                  <a:schemeClr val="tx2"/>
                </a:solidFill>
              </a:rPr>
              <a:t>Pioneer Human Services</a:t>
            </a:r>
          </a:p>
          <a:p>
            <a:pPr>
              <a:buClrTx/>
            </a:pPr>
            <a:r>
              <a:rPr lang="en-US" sz="1700" dirty="0">
                <a:solidFill>
                  <a:schemeClr val="tx2"/>
                </a:solidFill>
              </a:rPr>
              <a:t>Spokane Consistent Care</a:t>
            </a:r>
          </a:p>
          <a:p>
            <a:pPr>
              <a:buClrTx/>
            </a:pPr>
            <a:r>
              <a:rPr lang="en-US" sz="1700" dirty="0">
                <a:solidFill>
                  <a:schemeClr val="tx2"/>
                </a:solidFill>
              </a:rPr>
              <a:t>Women’s </a:t>
            </a:r>
            <a:r>
              <a:rPr lang="en-US" sz="1700" dirty="0" smtClean="0">
                <a:solidFill>
                  <a:schemeClr val="tx2"/>
                </a:solidFill>
              </a:rPr>
              <a:t>Hearth</a:t>
            </a:r>
            <a:endParaRPr lang="en-US" sz="1700" dirty="0">
              <a:solidFill>
                <a:schemeClr val="tx2"/>
              </a:solidFill>
            </a:endParaRPr>
          </a:p>
          <a:p>
            <a:endParaRPr lang="en-US" sz="2025" dirty="0">
              <a:solidFill>
                <a:schemeClr val="tx2"/>
              </a:solidFill>
            </a:endParaRPr>
          </a:p>
          <a:p>
            <a:endParaRPr lang="en-US" sz="2025" dirty="0"/>
          </a:p>
          <a:p>
            <a:endParaRPr lang="en-US" sz="2025" dirty="0"/>
          </a:p>
        </p:txBody>
      </p:sp>
    </p:spTree>
    <p:extLst>
      <p:ext uri="{BB962C8B-B14F-4D97-AF65-F5344CB8AC3E}">
        <p14:creationId xmlns:p14="http://schemas.microsoft.com/office/powerpoint/2010/main" val="201628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644" y="1219200"/>
            <a:ext cx="5049641" cy="4106636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9" y="0"/>
            <a:ext cx="10515600" cy="99752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b="0" u="sng" dirty="0">
                <a:solidFill>
                  <a:schemeClr val="accent1"/>
                </a:solidFill>
                <a:latin typeface="Albertus MT" pitchFamily="18" charset="0"/>
              </a:rPr>
              <a:t>Delivering </a:t>
            </a:r>
            <a:r>
              <a:rPr lang="en-US" b="0" u="sng" dirty="0" smtClean="0">
                <a:solidFill>
                  <a:schemeClr val="accent1"/>
                </a:solidFill>
                <a:latin typeface="Albertus MT" pitchFamily="18" charset="0"/>
              </a:rPr>
              <a:t>Services to Participants</a:t>
            </a:r>
            <a:endParaRPr lang="en-US" b="0" u="sng" dirty="0">
              <a:solidFill>
                <a:schemeClr val="accent1"/>
              </a:solidFill>
              <a:latin typeface="Albertus MT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8050307" y="1219200"/>
            <a:ext cx="2414850" cy="5486400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>
                <a:solidFill>
                  <a:schemeClr val="tx2"/>
                </a:solidFill>
              </a:rPr>
              <a:t>Housing</a:t>
            </a:r>
          </a:p>
          <a:p>
            <a:r>
              <a:rPr lang="en-US" sz="2900" dirty="0">
                <a:solidFill>
                  <a:schemeClr val="tx2"/>
                </a:solidFill>
              </a:rPr>
              <a:t>Medical</a:t>
            </a:r>
          </a:p>
          <a:p>
            <a:r>
              <a:rPr lang="en-US" sz="2900" dirty="0">
                <a:solidFill>
                  <a:schemeClr val="tx2"/>
                </a:solidFill>
              </a:rPr>
              <a:t>Behavioral Health services</a:t>
            </a:r>
          </a:p>
          <a:p>
            <a:r>
              <a:rPr lang="en-US" sz="2900" dirty="0">
                <a:solidFill>
                  <a:schemeClr val="tx2"/>
                </a:solidFill>
              </a:rPr>
              <a:t>Education</a:t>
            </a:r>
          </a:p>
          <a:p>
            <a:r>
              <a:rPr lang="en-US" sz="2900" dirty="0">
                <a:solidFill>
                  <a:schemeClr val="tx2"/>
                </a:solidFill>
              </a:rPr>
              <a:t>Department of Licensing (identification)</a:t>
            </a:r>
          </a:p>
          <a:p>
            <a:r>
              <a:rPr lang="en-US" sz="2900" dirty="0">
                <a:solidFill>
                  <a:schemeClr val="tx2"/>
                </a:solidFill>
              </a:rPr>
              <a:t>Payee services</a:t>
            </a:r>
          </a:p>
          <a:p>
            <a:r>
              <a:rPr lang="en-US" sz="2900" dirty="0">
                <a:solidFill>
                  <a:schemeClr val="tx2"/>
                </a:solidFill>
              </a:rPr>
              <a:t>Employment</a:t>
            </a:r>
          </a:p>
          <a:p>
            <a:r>
              <a:rPr lang="en-US" sz="2900" dirty="0">
                <a:solidFill>
                  <a:schemeClr val="tx2"/>
                </a:solidFill>
              </a:rPr>
              <a:t>Disability assistance</a:t>
            </a:r>
          </a:p>
          <a:p>
            <a:r>
              <a:rPr lang="en-US" sz="2900" dirty="0">
                <a:solidFill>
                  <a:schemeClr val="tx2"/>
                </a:solidFill>
              </a:rPr>
              <a:t>Hygiene</a:t>
            </a:r>
          </a:p>
          <a:p>
            <a:r>
              <a:rPr lang="en-US" sz="2900" dirty="0">
                <a:solidFill>
                  <a:schemeClr val="tx2"/>
                </a:solidFill>
              </a:rPr>
              <a:t>Vision</a:t>
            </a:r>
          </a:p>
          <a:p>
            <a:r>
              <a:rPr lang="en-US" sz="2900" dirty="0">
                <a:solidFill>
                  <a:schemeClr val="tx2"/>
                </a:solidFill>
              </a:rPr>
              <a:t>Civil/Legal</a:t>
            </a:r>
          </a:p>
          <a:p>
            <a:r>
              <a:rPr lang="en-US" sz="2900" dirty="0">
                <a:solidFill>
                  <a:schemeClr val="tx2"/>
                </a:solidFill>
              </a:rPr>
              <a:t>Victim  advocacy and family support services</a:t>
            </a:r>
          </a:p>
          <a:p>
            <a:r>
              <a:rPr lang="en-US" sz="2900" dirty="0">
                <a:solidFill>
                  <a:schemeClr val="tx2"/>
                </a:solidFill>
              </a:rPr>
              <a:t>Peer and family mental health support</a:t>
            </a:r>
          </a:p>
          <a:p>
            <a:r>
              <a:rPr lang="en-US" sz="2900" dirty="0">
                <a:solidFill>
                  <a:schemeClr val="tx2"/>
                </a:solidFill>
              </a:rPr>
              <a:t>Veteran’s services</a:t>
            </a:r>
          </a:p>
          <a:p>
            <a:r>
              <a:rPr lang="en-US" sz="2900" dirty="0">
                <a:solidFill>
                  <a:schemeClr val="tx2"/>
                </a:solidFill>
              </a:rPr>
              <a:t>Faith-based services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6844" y="5619214"/>
            <a:ext cx="87898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City of Spokane Municipal Community Court</a:t>
            </a:r>
          </a:p>
        </p:txBody>
      </p:sp>
    </p:spTree>
    <p:extLst>
      <p:ext uri="{BB962C8B-B14F-4D97-AF65-F5344CB8AC3E}">
        <p14:creationId xmlns:p14="http://schemas.microsoft.com/office/powerpoint/2010/main" val="597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u="sng" dirty="0" smtClean="0">
                <a:solidFill>
                  <a:schemeClr val="accent1"/>
                </a:solidFill>
                <a:latin typeface="Albertus MT" pitchFamily="18" charset="0"/>
              </a:rPr>
              <a:t>Response for Covid19</a:t>
            </a:r>
            <a:endParaRPr lang="en-US" b="0" u="sng" dirty="0">
              <a:solidFill>
                <a:schemeClr val="accent1"/>
              </a:solidFill>
              <a:latin typeface="Albertus M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7228" y="1443947"/>
            <a:ext cx="815702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Warrants only issued in extreme cases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Court is operating in a reduced capacity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Cell Phones and Tablets available in Court for Zoom Meetings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Weekly Staffing Meeting changed to Zoom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7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pokane Public Library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86"/>
      </a:accent1>
      <a:accent2>
        <a:srgbClr val="6396CF"/>
      </a:accent2>
      <a:accent3>
        <a:srgbClr val="009C4D"/>
      </a:accent3>
      <a:accent4>
        <a:srgbClr val="7DB651"/>
      </a:accent4>
      <a:accent5>
        <a:srgbClr val="A15697"/>
      </a:accent5>
      <a:accent6>
        <a:srgbClr val="BDA0C8"/>
      </a:accent6>
      <a:hlink>
        <a:srgbClr val="E3781F"/>
      </a:hlink>
      <a:folHlink>
        <a:srgbClr val="E9935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</TotalTime>
  <Words>475</Words>
  <Application>Microsoft Office PowerPoint</Application>
  <PresentationFormat>Widescreen</PresentationFormat>
  <Paragraphs>109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Albertus MT</vt:lpstr>
      <vt:lpstr>Arial</vt:lpstr>
      <vt:lpstr>Bahnschrift Condensed</vt:lpstr>
      <vt:lpstr>Berlin Sans FB Demi</vt:lpstr>
      <vt:lpstr>Calibri</vt:lpstr>
      <vt:lpstr>Calibri Light</vt:lpstr>
      <vt:lpstr>Georgia</vt:lpstr>
      <vt:lpstr>Times New Roman</vt:lpstr>
      <vt:lpstr>Wingdings</vt:lpstr>
      <vt:lpstr>Wingdings 2</vt:lpstr>
      <vt:lpstr>Office Theme</vt:lpstr>
      <vt:lpstr>Custom Design</vt:lpstr>
      <vt:lpstr>PowerPoint Presentation</vt:lpstr>
      <vt:lpstr>PowerPoint Presentation</vt:lpstr>
      <vt:lpstr>Principles of Community Court</vt:lpstr>
      <vt:lpstr>Community Court: National Trends</vt:lpstr>
      <vt:lpstr>The Community Court Process: Path to Graduation</vt:lpstr>
      <vt:lpstr>Communicating with the Community</vt:lpstr>
      <vt:lpstr>Achieving Workable Unity</vt:lpstr>
      <vt:lpstr>Delivering Services to Participants</vt:lpstr>
      <vt:lpstr>Response for Covid19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Barry Barfield</cp:lastModifiedBy>
  <cp:revision>68</cp:revision>
  <dcterms:created xsi:type="dcterms:W3CDTF">2017-11-01T20:21:44Z</dcterms:created>
  <dcterms:modified xsi:type="dcterms:W3CDTF">2020-11-05T16:41:30Z</dcterms:modified>
</cp:coreProperties>
</file>