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54" r:id="rId2"/>
    <p:sldId id="510" r:id="rId3"/>
    <p:sldId id="474" r:id="rId4"/>
    <p:sldId id="468" r:id="rId5"/>
    <p:sldId id="469" r:id="rId6"/>
    <p:sldId id="515" r:id="rId7"/>
    <p:sldId id="520" r:id="rId8"/>
    <p:sldId id="541" r:id="rId9"/>
    <p:sldId id="545" r:id="rId10"/>
    <p:sldId id="521" r:id="rId11"/>
    <p:sldId id="514" r:id="rId12"/>
    <p:sldId id="550" r:id="rId13"/>
    <p:sldId id="536" r:id="rId14"/>
    <p:sldId id="549" r:id="rId15"/>
    <p:sldId id="544" r:id="rId16"/>
    <p:sldId id="546" r:id="rId17"/>
    <p:sldId id="513" r:id="rId18"/>
    <p:sldId id="473" r:id="rId19"/>
    <p:sldId id="519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E39"/>
    <a:srgbClr val="F6AE45"/>
    <a:srgbClr val="EA4F31"/>
    <a:srgbClr val="65A6FE"/>
    <a:srgbClr val="D30702"/>
    <a:srgbClr val="FD0106"/>
    <a:srgbClr val="FD0505"/>
    <a:srgbClr val="050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3684" autoAdjust="0"/>
  </p:normalViewPr>
  <p:slideViewPr>
    <p:cSldViewPr>
      <p:cViewPr varScale="1">
        <p:scale>
          <a:sx n="41" d="100"/>
          <a:sy n="41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AFF58F1-5BA0-4F11-A2F8-6149E136B52B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829966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25B110C-D8CA-4FBA-91E2-555E8C34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33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2666452-6345-4272-9A9F-9706D757BD3C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6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C65241C-6500-473E-89E4-0B5D02046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241C-6500-473E-89E4-0B5D02046D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8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241C-6500-473E-89E4-0B5D02046D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74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40052-1974-483D-B34A-71C4CAF5ED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61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40052-1974-483D-B34A-71C4CAF5ED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78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40052-1974-483D-B34A-71C4CAF5ED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60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241C-6500-473E-89E4-0B5D02046D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4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241C-6500-473E-89E4-0B5D02046D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48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241C-6500-473E-89E4-0B5D02046D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43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241C-6500-473E-89E4-0B5D02046D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91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40052-1974-483D-B34A-71C4CAF5ED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12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241C-6500-473E-89E4-0B5D02046D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241C-6500-473E-89E4-0B5D02046D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2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40052-1974-483D-B34A-71C4CAF5ED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40052-1974-483D-B34A-71C4CAF5ED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40052-1974-483D-B34A-71C4CAF5ED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40052-1974-483D-B34A-71C4CAF5ED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35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241C-6500-473E-89E4-0B5D02046D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05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241C-6500-473E-89E4-0B5D02046D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65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241C-6500-473E-89E4-0B5D02046D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4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DC5C-E135-49BF-8810-5B05ECE235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E23-EC7D-452A-9F77-C8648A25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DC5C-E135-49BF-8810-5B05ECE235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E23-EC7D-452A-9F77-C8648A25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DC5C-E135-49BF-8810-5B05ECE235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E23-EC7D-452A-9F77-C8648A25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3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DC5C-E135-49BF-8810-5B05ECE235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E23-EC7D-452A-9F77-C8648A25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DC5C-E135-49BF-8810-5B05ECE235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E23-EC7D-452A-9F77-C8648A25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DC5C-E135-49BF-8810-5B05ECE235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E23-EC7D-452A-9F77-C8648A25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DC5C-E135-49BF-8810-5B05ECE235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E23-EC7D-452A-9F77-C8648A25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DC5C-E135-49BF-8810-5B05ECE235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E23-EC7D-452A-9F77-C8648A25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DC5C-E135-49BF-8810-5B05ECE235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E23-EC7D-452A-9F77-C8648A25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DC5C-E135-49BF-8810-5B05ECE235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E23-EC7D-452A-9F77-C8648A25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DC5C-E135-49BF-8810-5B05ECE235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E23-EC7D-452A-9F77-C8648A25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FDC5C-E135-49BF-8810-5B05ECE235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38E23-EC7D-452A-9F77-C8648A25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1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ill@big-table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hris@big-table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43FC331-3599-4577-8561-CF3133F7C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6" y="1347186"/>
            <a:ext cx="4162308" cy="419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A42E8B-37C5-4E33-AF55-872ED73065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9553"/>
          <a:stretch/>
        </p:blipFill>
        <p:spPr>
          <a:xfrm>
            <a:off x="5181600" y="1524000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97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670AE-1628-4D38-B04A-8C6473555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61" y="652320"/>
            <a:ext cx="5452877" cy="55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17B032-86E0-4CA7-8A00-8EDD4E324068}"/>
              </a:ext>
            </a:extLst>
          </p:cNvPr>
          <p:cNvSpPr txBox="1"/>
          <p:nvPr/>
        </p:nvSpPr>
        <p:spPr>
          <a:xfrm>
            <a:off x="228600" y="533400"/>
            <a:ext cx="8763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Dark Dream" panose="02000500000000000000" pitchFamily="2" charset="0"/>
              </a:rPr>
              <a:t>HOUSING STABILITY</a:t>
            </a:r>
          </a:p>
          <a:p>
            <a:endParaRPr lang="en-US" sz="5400" dirty="0">
              <a:solidFill>
                <a:schemeClr val="accent6">
                  <a:lumMod val="75000"/>
                </a:schemeClr>
              </a:solidFill>
              <a:latin typeface="Dark Dream" panose="02000500000000000000" pitchFamily="2" charset="0"/>
            </a:endParaRPr>
          </a:p>
          <a:p>
            <a:r>
              <a:rPr lang="en-US" sz="4800" b="1" dirty="0">
                <a:latin typeface="Myriad Pro Cond" panose="020B0506030403020204" pitchFamily="34" charset="0"/>
              </a:rPr>
              <a:t>in 2016, Big Table helped 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Myriad Pro Cond" panose="020B0506030403020204" pitchFamily="34" charset="0"/>
              </a:rPr>
              <a:t>61</a:t>
            </a:r>
            <a:r>
              <a:rPr lang="en-US" sz="4800" b="1" dirty="0">
                <a:latin typeface="Myriad Pro Cond" panose="020B0506030403020204" pitchFamily="34" charset="0"/>
              </a:rPr>
              <a:t> families </a:t>
            </a:r>
          </a:p>
          <a:p>
            <a:r>
              <a:rPr lang="en-US" sz="4800" b="1" dirty="0">
                <a:latin typeface="Myriad Pro Cond" panose="020B0506030403020204" pitchFamily="34" charset="0"/>
              </a:rPr>
              <a:t>at an average of 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Myriad Pro Cond" panose="020B0506030403020204" pitchFamily="34" charset="0"/>
              </a:rPr>
              <a:t>$520 </a:t>
            </a:r>
            <a:r>
              <a:rPr lang="en-US" sz="4800" b="1" dirty="0">
                <a:latin typeface="Myriad Pro Cond" panose="020B0506030403020204" pitchFamily="34" charset="0"/>
              </a:rPr>
              <a:t>a family</a:t>
            </a:r>
          </a:p>
          <a:p>
            <a:endParaRPr lang="en-US" sz="2400" b="1" dirty="0">
              <a:latin typeface="Myriad Pro Cond" panose="020B0506030403020204" pitchFamily="34" charset="0"/>
            </a:endParaRPr>
          </a:p>
          <a:p>
            <a:r>
              <a:rPr lang="en-US" sz="4800" b="1" dirty="0">
                <a:latin typeface="Myriad Pro Cond" panose="020B0506030403020204" pitchFamily="34" charset="0"/>
              </a:rPr>
              <a:t>in 2017, half of our care budget went to housing stability  </a:t>
            </a:r>
          </a:p>
        </p:txBody>
      </p:sp>
    </p:spTree>
    <p:extLst>
      <p:ext uri="{BB962C8B-B14F-4D97-AF65-F5344CB8AC3E}">
        <p14:creationId xmlns:p14="http://schemas.microsoft.com/office/powerpoint/2010/main" val="21841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17B032-86E0-4CA7-8A00-8EDD4E324068}"/>
              </a:ext>
            </a:extLst>
          </p:cNvPr>
          <p:cNvSpPr txBox="1"/>
          <p:nvPr/>
        </p:nvSpPr>
        <p:spPr>
          <a:xfrm>
            <a:off x="228600" y="533400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Dark Dream" panose="02000500000000000000" pitchFamily="2" charset="0"/>
              </a:rPr>
              <a:t>HOUSING STABILITY</a:t>
            </a:r>
          </a:p>
          <a:p>
            <a:endParaRPr lang="en-US" sz="5400" dirty="0">
              <a:solidFill>
                <a:schemeClr val="accent6">
                  <a:lumMod val="75000"/>
                </a:schemeClr>
              </a:solidFill>
              <a:latin typeface="Dark Dream" panose="02000500000000000000" pitchFamily="2" charset="0"/>
            </a:endParaRPr>
          </a:p>
          <a:p>
            <a:r>
              <a:rPr lang="en-US" sz="4800" b="1" dirty="0">
                <a:latin typeface="Myriad Pro Cond" panose="020B0506030403020204" pitchFamily="34" charset="0"/>
              </a:rPr>
              <a:t>our tracking has shown 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Myriad Pro Cond" panose="020B0506030403020204" pitchFamily="34" charset="0"/>
              </a:rPr>
              <a:t>90% </a:t>
            </a:r>
            <a:r>
              <a:rPr lang="en-US" sz="4800" b="1" dirty="0">
                <a:latin typeface="Myriad Pro Cond" panose="020B0506030403020204" pitchFamily="34" charset="0"/>
              </a:rPr>
              <a:t>of those we assist remain in stable housing six month later</a:t>
            </a:r>
          </a:p>
        </p:txBody>
      </p:sp>
    </p:spTree>
    <p:extLst>
      <p:ext uri="{BB962C8B-B14F-4D97-AF65-F5344CB8AC3E}">
        <p14:creationId xmlns:p14="http://schemas.microsoft.com/office/powerpoint/2010/main" val="84323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3467100" cy="346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83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Myriad Pro Cond" panose="020B0506030403020204" pitchFamily="34" charset="0"/>
              </a:rPr>
              <a:t>GET IN TOUCH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51460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Myriad Pro Cond" panose="020B0506030403020204" pitchFamily="34" charset="0"/>
              </a:rPr>
              <a:t>WWW.BIG-TABLE.COM</a:t>
            </a:r>
          </a:p>
          <a:p>
            <a:endParaRPr lang="en-US" sz="3200" b="1" dirty="0">
              <a:latin typeface="Myriad Pro Cond" panose="020B0506030403020204" pitchFamily="34" charset="0"/>
            </a:endParaRPr>
          </a:p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Jill Lemon | </a:t>
            </a:r>
            <a:r>
              <a:rPr lang="en-US" sz="3200" b="1" dirty="0">
                <a:latin typeface="Myriad Pro Cond" panose="020B0506030403020204" pitchFamily="34" charset="0"/>
                <a:hlinkClick r:id="rId3"/>
              </a:rPr>
              <a:t>jill@big-table.com</a:t>
            </a:r>
            <a:endParaRPr lang="en-US" sz="3200" b="1" dirty="0">
              <a:latin typeface="Myriad Pro Cond" panose="020B0506030403020204" pitchFamily="34" charset="0"/>
            </a:endParaRPr>
          </a:p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Chris Deitz | </a:t>
            </a:r>
            <a:r>
              <a:rPr lang="en-US" sz="3200" b="1" dirty="0">
                <a:latin typeface="Myriad Pro Cond" panose="020B0506030403020204" pitchFamily="34" charset="0"/>
                <a:hlinkClick r:id="rId4"/>
              </a:rPr>
              <a:t>chris@big-table.com</a:t>
            </a:r>
            <a:endParaRPr lang="en-US" sz="3200" b="1" dirty="0">
              <a:latin typeface="Myriad Pro Cond" panose="020B0506030403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8077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Dark Dream" panose="02000500000000000000" pitchFamily="2" charset="0"/>
              </a:rPr>
              <a:t>THE BIGGEST PICTURE</a:t>
            </a:r>
            <a:r>
              <a:rPr lang="en-US" sz="6600" dirty="0">
                <a:latin typeface="Dark Dream" panose="02000500000000000000" pitchFamily="2" charset="0"/>
              </a:rPr>
              <a:t/>
            </a:r>
            <a:br>
              <a:rPr lang="en-US" sz="6600" dirty="0">
                <a:latin typeface="Dark Dream" panose="02000500000000000000" pitchFamily="2" charset="0"/>
              </a:rPr>
            </a:br>
            <a:r>
              <a:rPr lang="en-US" sz="4800" b="1" dirty="0">
                <a:latin typeface="Myriad Pro Cond" panose="020B0506030403020204" pitchFamily="34" charset="0"/>
              </a:rPr>
              <a:t>CRISIS OF CARE IN OUR COUNTRY</a:t>
            </a:r>
            <a:endParaRPr lang="en-US" sz="3200" b="1" dirty="0">
              <a:latin typeface="Myriad Pro Cond" panose="020B0506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4731575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4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80772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Dark Dream" panose="02000500000000000000" pitchFamily="2" charset="0"/>
              </a:rPr>
              <a:t>WHO?</a:t>
            </a:r>
            <a:r>
              <a:rPr lang="en-US" sz="6600" dirty="0">
                <a:latin typeface="Dark Dream" panose="02000500000000000000" pitchFamily="2" charset="0"/>
              </a:rPr>
              <a:t/>
            </a:r>
            <a:br>
              <a:rPr lang="en-US" sz="6600" dirty="0">
                <a:latin typeface="Dark Dream" panose="02000500000000000000" pitchFamily="2" charset="0"/>
              </a:rPr>
            </a:br>
            <a:endParaRPr lang="en-US" sz="6600" dirty="0">
              <a:latin typeface="Dark Dream" panose="02000500000000000000" pitchFamily="2" charset="0"/>
            </a:endParaRPr>
          </a:p>
          <a:p>
            <a:endParaRPr lang="en-US" sz="6600" b="1" dirty="0">
              <a:latin typeface="Dark Dream" panose="02000500000000000000" pitchFamily="2" charset="0"/>
            </a:endParaRPr>
          </a:p>
          <a:p>
            <a:endParaRPr lang="en-US" sz="3200" b="1" dirty="0">
              <a:latin typeface="Myriad Pro Cond" panose="020B0506030403020204" pitchFamily="34" charset="0"/>
            </a:endParaRPr>
          </a:p>
          <a:p>
            <a:endParaRPr lang="en-US" sz="3200" b="1" dirty="0">
              <a:latin typeface="Myriad Pro Cond" panose="020B0506030403020204" pitchFamily="34" charset="0"/>
            </a:endParaRPr>
          </a:p>
          <a:p>
            <a:endParaRPr lang="en-US" sz="3200" b="1" dirty="0">
              <a:latin typeface="Myriad Pro Cond" panose="020B0506030403020204" pitchFamily="34" charset="0"/>
            </a:endParaRPr>
          </a:p>
          <a:p>
            <a:r>
              <a:rPr lang="en-US" sz="8000" b="1" dirty="0">
                <a:latin typeface="Myriad Pro Cond" panose="020B0506030403020204" pitchFamily="34" charset="0"/>
              </a:rPr>
              <a:t>the WORKING poor</a:t>
            </a:r>
            <a:endParaRPr lang="en-US" sz="32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0772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accent6">
                    <a:lumMod val="75000"/>
                  </a:schemeClr>
                </a:solidFill>
                <a:latin typeface="Dark Dream" panose="02000500000000000000" pitchFamily="2" charset="0"/>
              </a:rPr>
              <a:t>WHY?</a:t>
            </a:r>
          </a:p>
          <a:p>
            <a:r>
              <a:rPr lang="en-US" sz="3200" b="1" dirty="0">
                <a:latin typeface="Myriad Pro Cond" panose="020B0506030403020204" pitchFamily="34" charset="0"/>
              </a:rPr>
              <a:t>largest industry in the nation</a:t>
            </a:r>
          </a:p>
          <a:p>
            <a:r>
              <a:rPr lang="en-US" sz="3200" b="1" dirty="0">
                <a:latin typeface="Myriad Pro Cond" panose="020B0506030403020204" pitchFamily="34" charset="0"/>
              </a:rPr>
              <a:t>full of incredible people</a:t>
            </a:r>
          </a:p>
          <a:p>
            <a:endParaRPr lang="en-US" sz="3200" b="1" dirty="0">
              <a:latin typeface="Myriad Pro Cond" panose="020B0506030403020204" pitchFamily="34" charset="0"/>
            </a:endParaRPr>
          </a:p>
          <a:p>
            <a:endParaRPr lang="en-US" sz="3200" b="1" dirty="0">
              <a:latin typeface="Myriad Pro Cond" panose="020B0506030403020204" pitchFamily="34" charset="0"/>
            </a:endParaRPr>
          </a:p>
          <a:p>
            <a:endParaRPr lang="en-US" sz="3200" b="1" dirty="0">
              <a:latin typeface="Myriad Pro Cond" panose="020B0506030403020204" pitchFamily="34" charset="0"/>
            </a:endParaRPr>
          </a:p>
          <a:p>
            <a:r>
              <a:rPr lang="en-US" sz="3200" b="1" dirty="0">
                <a:latin typeface="Myriad Pro Cond" panose="020B0506030403020204" pitchFamily="34" charset="0"/>
              </a:rPr>
              <a:t>also the most </a:t>
            </a:r>
            <a:r>
              <a:rPr lang="en-US" sz="4400" b="1" dirty="0">
                <a:latin typeface="Myriad Pro Cond" panose="020B0506030403020204" pitchFamily="34" charset="0"/>
              </a:rPr>
              <a:t>BRUTAL</a:t>
            </a:r>
            <a:r>
              <a:rPr lang="en-US" sz="3200" b="1" dirty="0">
                <a:latin typeface="Myriad Pro Cond" panose="020B0506030403020204" pitchFamily="34" charset="0"/>
              </a:rPr>
              <a:t> in our nation with a level of concentrated need no other industry comes close to</a:t>
            </a:r>
          </a:p>
        </p:txBody>
      </p:sp>
    </p:spTree>
    <p:extLst>
      <p:ext uri="{BB962C8B-B14F-4D97-AF65-F5344CB8AC3E}">
        <p14:creationId xmlns:p14="http://schemas.microsoft.com/office/powerpoint/2010/main" val="8534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066800"/>
            <a:ext cx="6781800" cy="4648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19250" y="1447800"/>
            <a:ext cx="5981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orisBlackBloxx" panose="02000605020000020004" pitchFamily="2" charset="0"/>
              </a:rPr>
              <a:t>drug access and abuse</a:t>
            </a:r>
          </a:p>
          <a:p>
            <a:r>
              <a:rPr lang="en-US" sz="3600" dirty="0">
                <a:solidFill>
                  <a:schemeClr val="bg1"/>
                </a:solidFill>
                <a:latin typeface="BorisBlackBloxx" panose="02000605020000020004" pitchFamily="2" charset="0"/>
              </a:rPr>
              <a:t>alcohol use and abuse</a:t>
            </a:r>
          </a:p>
          <a:p>
            <a:r>
              <a:rPr lang="en-US" sz="3600" dirty="0">
                <a:solidFill>
                  <a:schemeClr val="bg1"/>
                </a:solidFill>
                <a:latin typeface="BorisBlackBloxx" panose="02000605020000020004" pitchFamily="2" charset="0"/>
              </a:rPr>
              <a:t>broken relationships</a:t>
            </a:r>
          </a:p>
          <a:p>
            <a:r>
              <a:rPr lang="en-US" sz="3600" dirty="0">
                <a:solidFill>
                  <a:schemeClr val="bg1"/>
                </a:solidFill>
                <a:latin typeface="BorisBlackBloxx" panose="02000605020000020004" pitchFamily="2" charset="0"/>
              </a:rPr>
              <a:t>uncertain pay</a:t>
            </a:r>
          </a:p>
          <a:p>
            <a:r>
              <a:rPr lang="en-US" sz="3600" dirty="0">
                <a:solidFill>
                  <a:schemeClr val="bg1"/>
                </a:solidFill>
                <a:latin typeface="BorisBlackBloxx" panose="02000605020000020004" pitchFamily="2" charset="0"/>
              </a:rPr>
              <a:t>long changing hours</a:t>
            </a:r>
          </a:p>
          <a:p>
            <a:r>
              <a:rPr lang="en-US" sz="3600" dirty="0">
                <a:solidFill>
                  <a:schemeClr val="bg1"/>
                </a:solidFill>
                <a:latin typeface="BorisBlackBloxx" panose="02000605020000020004" pitchFamily="2" charset="0"/>
              </a:rPr>
              <a:t>constant stress</a:t>
            </a:r>
          </a:p>
          <a:p>
            <a:r>
              <a:rPr lang="en-US" sz="3600" dirty="0">
                <a:solidFill>
                  <a:schemeClr val="bg1"/>
                </a:solidFill>
                <a:latin typeface="BorisBlackBloxx" panose="02000605020000020004" pitchFamily="2" charset="0"/>
              </a:rPr>
              <a:t>limited safety net</a:t>
            </a:r>
          </a:p>
        </p:txBody>
      </p:sp>
    </p:spTree>
    <p:extLst>
      <p:ext uri="{BB962C8B-B14F-4D97-AF65-F5344CB8AC3E}">
        <p14:creationId xmlns:p14="http://schemas.microsoft.com/office/powerpoint/2010/main" val="24548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0772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accent6">
                    <a:lumMod val="75000"/>
                  </a:schemeClr>
                </a:solidFill>
                <a:latin typeface="Dark Dream" panose="02000500000000000000" pitchFamily="2" charset="0"/>
              </a:rPr>
              <a:t>HOW?</a:t>
            </a:r>
          </a:p>
          <a:p>
            <a:r>
              <a:rPr lang="en-US" sz="5400" b="1" dirty="0">
                <a:latin typeface="maccrap asphalt II PERSONAL USE" panose="02000000000000000000" pitchFamily="50" charset="0"/>
              </a:rPr>
              <a:t>C</a:t>
            </a:r>
            <a:r>
              <a:rPr lang="en-US" sz="4000" b="1" dirty="0">
                <a:latin typeface="Myriad Pro Cond" panose="020B0506030403020204" pitchFamily="34" charset="0"/>
              </a:rPr>
              <a:t> – create COMMUNITY around the table</a:t>
            </a:r>
          </a:p>
          <a:p>
            <a:r>
              <a:rPr lang="en-US" sz="5400" b="1" dirty="0">
                <a:latin typeface="maccrap asphalt II PERSONAL USE" panose="02000000000000000000" pitchFamily="50" charset="0"/>
              </a:rPr>
              <a:t>A</a:t>
            </a:r>
            <a:r>
              <a:rPr lang="en-US" sz="4000" b="1" dirty="0">
                <a:latin typeface="Myriad Pro Cond" panose="020B0506030403020204" pitchFamily="34" charset="0"/>
              </a:rPr>
              <a:t> – immediately ASSIST in crisis</a:t>
            </a:r>
          </a:p>
          <a:p>
            <a:r>
              <a:rPr lang="en-US" sz="5400" b="1" dirty="0">
                <a:latin typeface="maccrap asphalt II PERSONAL USE" panose="02000000000000000000" pitchFamily="50" charset="0"/>
              </a:rPr>
              <a:t>R</a:t>
            </a:r>
            <a:r>
              <a:rPr lang="en-US" sz="4000" b="1" dirty="0">
                <a:latin typeface="Myriad Pro Cond" panose="020B0506030403020204" pitchFamily="34" charset="0"/>
              </a:rPr>
              <a:t> – invest in ongoing RELATIONSHIPS</a:t>
            </a:r>
          </a:p>
          <a:p>
            <a:r>
              <a:rPr lang="en-US" sz="5400" b="1" dirty="0">
                <a:latin typeface="maccrap asphalt II PERSONAL USE" panose="02000000000000000000" pitchFamily="50" charset="0"/>
              </a:rPr>
              <a:t>E</a:t>
            </a:r>
            <a:r>
              <a:rPr lang="en-US" sz="4000" b="1" dirty="0">
                <a:latin typeface="Myriad Pro Cond" panose="020B0506030403020204" pitchFamily="34" charset="0"/>
              </a:rPr>
              <a:t> – EDUCATE and ENGAGE others to care</a:t>
            </a:r>
            <a:r>
              <a:rPr lang="en-US" sz="3200" b="1" dirty="0">
                <a:latin typeface="Myriad Pro Cond" panose="020B0506030403020204" pitchFamily="34" charset="0"/>
              </a:rPr>
              <a:t/>
            </a:r>
            <a:br>
              <a:rPr lang="en-US" sz="3200" b="1" dirty="0">
                <a:latin typeface="Myriad Pro Cond" panose="020B0506030403020204" pitchFamily="34" charset="0"/>
              </a:rPr>
            </a:br>
            <a:endParaRPr lang="en-US" sz="32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8077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Dark Dream" panose="02000500000000000000" pitchFamily="2" charset="0"/>
              </a:rPr>
              <a:t>WHAT BIG TABLE DOES</a:t>
            </a:r>
            <a:r>
              <a:rPr lang="en-US" sz="6600" dirty="0">
                <a:latin typeface="Dark Dream" panose="02000500000000000000" pitchFamily="2" charset="0"/>
              </a:rPr>
              <a:t/>
            </a:r>
            <a:br>
              <a:rPr lang="en-US" sz="6600" dirty="0">
                <a:latin typeface="Dark Dream" panose="02000500000000000000" pitchFamily="2" charset="0"/>
              </a:rPr>
            </a:br>
            <a:r>
              <a:rPr lang="en-US" sz="3200" b="1" dirty="0">
                <a:latin typeface="Myriad Pro Cond" panose="020B0506030403020204" pitchFamily="34" charset="0"/>
              </a:rPr>
              <a:t/>
            </a:r>
            <a:br>
              <a:rPr lang="en-US" sz="3200" b="1" dirty="0">
                <a:latin typeface="Myriad Pro Cond" panose="020B0506030403020204" pitchFamily="34" charset="0"/>
              </a:rPr>
            </a:br>
            <a:r>
              <a:rPr lang="en-US" sz="4000" b="1" dirty="0">
                <a:latin typeface="Myriad Pro Cond" panose="020B0506030403020204" pitchFamily="34" charset="0"/>
              </a:rPr>
              <a:t>we care for the </a:t>
            </a:r>
            <a:r>
              <a:rPr lang="en-US" sz="4800" b="1" dirty="0">
                <a:latin typeface="Myriad Pro Cond" panose="020B0506030403020204" pitchFamily="34" charset="0"/>
              </a:rPr>
              <a:t>WORKING POOR</a:t>
            </a:r>
          </a:p>
          <a:p>
            <a:r>
              <a:rPr lang="en-US" sz="4000" b="1" dirty="0">
                <a:latin typeface="Myriad Pro Cond" panose="020B0506030403020204" pitchFamily="34" charset="0"/>
              </a:rPr>
              <a:t>in the place with the highest</a:t>
            </a:r>
            <a:br>
              <a:rPr lang="en-US" sz="4000" b="1" dirty="0">
                <a:latin typeface="Myriad Pro Cond" panose="020B0506030403020204" pitchFamily="34" charset="0"/>
              </a:rPr>
            </a:br>
            <a:r>
              <a:rPr lang="en-US" sz="4000" b="1" dirty="0">
                <a:latin typeface="Myriad Pro Cond" panose="020B0506030403020204" pitchFamily="34" charset="0"/>
              </a:rPr>
              <a:t>concentration of need in the nation</a:t>
            </a:r>
            <a:r>
              <a:rPr lang="en-US" sz="4800" b="1" dirty="0">
                <a:latin typeface="Myriad Pro Cond" panose="020B0506030403020204" pitchFamily="34" charset="0"/>
              </a:rPr>
              <a:t/>
            </a:r>
            <a:br>
              <a:rPr lang="en-US" sz="4800" b="1" dirty="0">
                <a:latin typeface="Myriad Pro Cond" panose="020B0506030403020204" pitchFamily="34" charset="0"/>
              </a:rPr>
            </a:br>
            <a:endParaRPr lang="en-US" sz="4800" b="1" dirty="0">
              <a:latin typeface="Myriad Pro Cond" panose="020B0506030403020204" pitchFamily="34" charset="0"/>
            </a:endParaRPr>
          </a:p>
          <a:p>
            <a:r>
              <a:rPr lang="en-US" sz="4000" b="1" dirty="0">
                <a:latin typeface="Myriad Pro Cond" panose="020B0506030403020204" pitchFamily="34" charset="0"/>
              </a:rPr>
              <a:t>… the restaurant and hospitality industry</a:t>
            </a:r>
            <a:r>
              <a:rPr lang="en-US" sz="3200" b="1" dirty="0">
                <a:latin typeface="Myriad Pro Cond" panose="020B0506030403020204" pitchFamily="34" charset="0"/>
              </a:rPr>
              <a:t/>
            </a:r>
            <a:br>
              <a:rPr lang="en-US" sz="3200" b="1" dirty="0">
                <a:latin typeface="Myriad Pro Cond" panose="020B0506030403020204" pitchFamily="34" charset="0"/>
              </a:rPr>
            </a:br>
            <a:endParaRPr lang="en-US" sz="32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066800"/>
            <a:ext cx="6781800" cy="4648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0700" y="1467296"/>
            <a:ext cx="5638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orisBlackBloxx" panose="02000605020000020004" pitchFamily="2" charset="0"/>
              </a:rPr>
              <a:t>concentration of need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single parents, at-risk teens, minorities, immigrants,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ex-felons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9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066800"/>
            <a:ext cx="6781800" cy="4648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0700" y="22098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BorisBlackBloxx" panose="02000605020000020004" pitchFamily="2" charset="0"/>
              </a:rPr>
              <a:t>1 in 6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restaurant workers lives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below the poverty line</a:t>
            </a:r>
          </a:p>
        </p:txBody>
      </p:sp>
    </p:spTree>
    <p:extLst>
      <p:ext uri="{BB962C8B-B14F-4D97-AF65-F5344CB8AC3E}">
        <p14:creationId xmlns:p14="http://schemas.microsoft.com/office/powerpoint/2010/main" val="7511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066800"/>
            <a:ext cx="6781800" cy="4648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0700" y="1951434"/>
            <a:ext cx="5638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orisBlackBloxx" panose="02000605020000020004" pitchFamily="2" charset="0"/>
              </a:rPr>
              <a:t>43 percent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are just above the poverty line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DOUBLE</a:t>
            </a:r>
            <a:r>
              <a:rPr lang="en-US" sz="3200" b="1" dirty="0">
                <a:solidFill>
                  <a:schemeClr val="bg1"/>
                </a:solidFill>
              </a:rPr>
              <a:t> the rate in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any other industry</a:t>
            </a:r>
          </a:p>
        </p:txBody>
      </p:sp>
    </p:spTree>
    <p:extLst>
      <p:ext uri="{BB962C8B-B14F-4D97-AF65-F5344CB8AC3E}">
        <p14:creationId xmlns:p14="http://schemas.microsoft.com/office/powerpoint/2010/main" val="13486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066800"/>
            <a:ext cx="6781800" cy="46482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190685"/>
            <a:ext cx="63246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BorisBlackBloxx" panose="02000605020000020004" pitchFamily="2" charset="0"/>
              </a:rPr>
              <a:t>SPOKANE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industry average </a:t>
            </a:r>
            <a:r>
              <a:rPr lang="en-US" sz="3200" b="1" u="sng" dirty="0">
                <a:solidFill>
                  <a:schemeClr val="bg1"/>
                </a:solidFill>
              </a:rPr>
              <a:t>FULL TIME</a:t>
            </a:r>
            <a:r>
              <a:rPr lang="en-US" sz="3200" b="1" dirty="0">
                <a:solidFill>
                  <a:schemeClr val="bg1"/>
                </a:solidFill>
              </a:rPr>
              <a:t> salary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$21,870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cost of living with just one child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$45,690</a:t>
            </a:r>
          </a:p>
        </p:txBody>
      </p:sp>
    </p:spTree>
    <p:extLst>
      <p:ext uri="{BB962C8B-B14F-4D97-AF65-F5344CB8AC3E}">
        <p14:creationId xmlns:p14="http://schemas.microsoft.com/office/powerpoint/2010/main" val="150990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0"/>
          <a:stretch/>
        </p:blipFill>
        <p:spPr>
          <a:xfrm>
            <a:off x="-93557" y="0"/>
            <a:ext cx="9244485" cy="701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3501736"/>
            <a:ext cx="312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REFERRAL</a:t>
            </a:r>
            <a:br>
              <a:rPr lang="en-US" sz="6600" b="1" dirty="0">
                <a:solidFill>
                  <a:schemeClr val="bg1"/>
                </a:solidFill>
                <a:latin typeface="Myriad Pro Cond" panose="020B050603040302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47602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71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Power of Presence Video</a:t>
            </a:r>
          </a:p>
        </p:txBody>
      </p:sp>
    </p:spTree>
    <p:extLst>
      <p:ext uri="{BB962C8B-B14F-4D97-AF65-F5344CB8AC3E}">
        <p14:creationId xmlns:p14="http://schemas.microsoft.com/office/powerpoint/2010/main" val="419767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8077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Dark Dream" panose="02000500000000000000" pitchFamily="2" charset="0"/>
              </a:rPr>
              <a:t>WHAT BIG TABLE DOES</a:t>
            </a:r>
            <a:r>
              <a:rPr lang="en-US" sz="6600" dirty="0">
                <a:latin typeface="Dark Dream" panose="02000500000000000000" pitchFamily="2" charset="0"/>
              </a:rPr>
              <a:t/>
            </a:r>
            <a:br>
              <a:rPr lang="en-US" sz="6600" dirty="0">
                <a:latin typeface="Dark Dream" panose="02000500000000000000" pitchFamily="2" charset="0"/>
              </a:rPr>
            </a:br>
            <a:r>
              <a:rPr lang="en-US" sz="3200" b="1" dirty="0">
                <a:latin typeface="Myriad Pro Cond" panose="020B0506030403020204" pitchFamily="34" charset="0"/>
              </a:rPr>
              <a:t/>
            </a:r>
            <a:br>
              <a:rPr lang="en-US" sz="3200" b="1" dirty="0">
                <a:latin typeface="Myriad Pro Cond" panose="020B0506030403020204" pitchFamily="34" charset="0"/>
              </a:rPr>
            </a:br>
            <a:r>
              <a:rPr lang="en-US" sz="4800" b="1" dirty="0">
                <a:latin typeface="Myriad Pro Cond" panose="020B0506030403020204" pitchFamily="34" charset="0"/>
              </a:rPr>
              <a:t>we catch people before they slip off the ledge rather than pick them up off the pavement after they fall</a:t>
            </a:r>
            <a:endParaRPr lang="en-US" sz="32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23415</TotalTime>
  <Words>229</Words>
  <Application>Microsoft Office PowerPoint</Application>
  <PresentationFormat>On-screen Show (4:3)</PresentationFormat>
  <Paragraphs>81</Paragraphs>
  <Slides>19</Slides>
  <Notes>19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BorisBlackBloxx</vt:lpstr>
      <vt:lpstr>Calibri</vt:lpstr>
      <vt:lpstr>Dark Dream</vt:lpstr>
      <vt:lpstr>maccrap asphalt II PERSONAL USE</vt:lpstr>
      <vt:lpstr>Myriad Pro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Big Table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Finch</dc:creator>
  <cp:lastModifiedBy>Olivia Alley</cp:lastModifiedBy>
  <cp:revision>277</cp:revision>
  <cp:lastPrinted>2018-01-03T22:08:16Z</cp:lastPrinted>
  <dcterms:created xsi:type="dcterms:W3CDTF">2011-03-27T04:01:01Z</dcterms:created>
  <dcterms:modified xsi:type="dcterms:W3CDTF">2018-01-04T19:53:47Z</dcterms:modified>
</cp:coreProperties>
</file>